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33"/>
  </p:notesMasterIdLst>
  <p:sldIdLst>
    <p:sldId id="303" r:id="rId2"/>
    <p:sldId id="257" r:id="rId3"/>
    <p:sldId id="309" r:id="rId4"/>
    <p:sldId id="310" r:id="rId5"/>
    <p:sldId id="311" r:id="rId6"/>
    <p:sldId id="312" r:id="rId7"/>
    <p:sldId id="313" r:id="rId8"/>
    <p:sldId id="259" r:id="rId9"/>
    <p:sldId id="304" r:id="rId10"/>
    <p:sldId id="261" r:id="rId11"/>
    <p:sldId id="297" r:id="rId12"/>
    <p:sldId id="262" r:id="rId13"/>
    <p:sldId id="263" r:id="rId14"/>
    <p:sldId id="264" r:id="rId15"/>
    <p:sldId id="265" r:id="rId16"/>
    <p:sldId id="266" r:id="rId17"/>
    <p:sldId id="289" r:id="rId18"/>
    <p:sldId id="284" r:id="rId19"/>
    <p:sldId id="268" r:id="rId20"/>
    <p:sldId id="269" r:id="rId21"/>
    <p:sldId id="270" r:id="rId22"/>
    <p:sldId id="294" r:id="rId23"/>
    <p:sldId id="272" r:id="rId24"/>
    <p:sldId id="273" r:id="rId25"/>
    <p:sldId id="274" r:id="rId26"/>
    <p:sldId id="275" r:id="rId27"/>
    <p:sldId id="276" r:id="rId28"/>
    <p:sldId id="277" r:id="rId29"/>
    <p:sldId id="278" r:id="rId30"/>
    <p:sldId id="314" r:id="rId31"/>
    <p:sldId id="279" r:id="rId32"/>
  </p:sldIdLst>
  <p:sldSz cx="13004800" cy="9753600"/>
  <p:notesSz cx="6858000" cy="9144000"/>
  <p:custDataLst>
    <p:tags r:id="rId34"/>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646464"/>
        </a:fontRef>
        <a:srgbClr val="646464"/>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wholeTbl>
    <a:band2H>
      <a:tcTxStyle/>
      <a:tcStyle>
        <a:tcBdr/>
        <a:fill>
          <a:solidFill>
            <a:srgbClr val="919191">
              <a:alpha val="15000"/>
            </a:srgbClr>
          </a:solidFill>
        </a:fill>
      </a:tcStyle>
    </a:band2H>
    <a:firstCol>
      <a:tcTxStyle b="off" i="off">
        <a:fontRef idx="minor">
          <a:srgbClr val="FFFFFF"/>
        </a:fontRef>
        <a:srgbClr val="FFFFFF"/>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firstCol>
    <a:lastRow>
      <a:tcTxStyle b="off" i="off">
        <a:fontRef idx="minor">
          <a:srgbClr val="FFFFFF"/>
        </a:fontRef>
        <a:srgbClr val="FFFFFF"/>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lastRow>
    <a:firstRow>
      <a:tcTxStyle b="off" i="off">
        <a:fontRef idx="minor">
          <a:srgbClr val="FFFFFF"/>
        </a:fontRef>
        <a:srgbClr val="FFFFFF"/>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85" autoAdjust="0"/>
    <p:restoredTop sz="94660"/>
  </p:normalViewPr>
  <p:slideViewPr>
    <p:cSldViewPr snapToGrid="0">
      <p:cViewPr varScale="1">
        <p:scale>
          <a:sx n="57" d="100"/>
          <a:sy n="57" d="100"/>
        </p:scale>
        <p:origin x="44" y="3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Shape 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9" name="Shape 1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74236416"/>
      </p:ext>
    </p:extLst>
  </p:cSld>
  <p:clrMap bg1="lt1" tx1="dk1" bg2="lt2" tx2="dk2" accent1="accent1" accent2="accent2" accent3="accent3" accent4="accent4" accent5="accent5" accent6="accent6" hlink="hlink" folHlink="folHlink"/>
  <p:notesStyle>
    <a:lvl1pPr defTabSz="584200" latinLnBrk="0">
      <a:defRPr>
        <a:latin typeface="Lucida Grande"/>
        <a:ea typeface="Lucida Grande"/>
        <a:cs typeface="Lucida Grande"/>
        <a:sym typeface="Lucida Grande"/>
      </a:defRPr>
    </a:lvl1pPr>
    <a:lvl2pPr indent="228600" defTabSz="584200" latinLnBrk="0">
      <a:defRPr>
        <a:latin typeface="Lucida Grande"/>
        <a:ea typeface="Lucida Grande"/>
        <a:cs typeface="Lucida Grande"/>
        <a:sym typeface="Lucida Grande"/>
      </a:defRPr>
    </a:lvl2pPr>
    <a:lvl3pPr indent="457200" defTabSz="584200" latinLnBrk="0">
      <a:defRPr>
        <a:latin typeface="Lucida Grande"/>
        <a:ea typeface="Lucida Grande"/>
        <a:cs typeface="Lucida Grande"/>
        <a:sym typeface="Lucida Grande"/>
      </a:defRPr>
    </a:lvl3pPr>
    <a:lvl4pPr indent="685800" defTabSz="584200" latinLnBrk="0">
      <a:defRPr>
        <a:latin typeface="Lucida Grande"/>
        <a:ea typeface="Lucida Grande"/>
        <a:cs typeface="Lucida Grande"/>
        <a:sym typeface="Lucida Grande"/>
      </a:defRPr>
    </a:lvl4pPr>
    <a:lvl5pPr indent="914400" defTabSz="584200" latinLnBrk="0">
      <a:defRPr>
        <a:latin typeface="Lucida Grande"/>
        <a:ea typeface="Lucida Grande"/>
        <a:cs typeface="Lucida Grande"/>
        <a:sym typeface="Lucida Grande"/>
      </a:defRPr>
    </a:lvl5pPr>
    <a:lvl6pPr indent="1143000" defTabSz="584200" latinLnBrk="0">
      <a:defRPr>
        <a:latin typeface="Lucida Grande"/>
        <a:ea typeface="Lucida Grande"/>
        <a:cs typeface="Lucida Grande"/>
        <a:sym typeface="Lucida Grande"/>
      </a:defRPr>
    </a:lvl6pPr>
    <a:lvl7pPr indent="1371600" defTabSz="584200" latinLnBrk="0">
      <a:defRPr>
        <a:latin typeface="Lucida Grande"/>
        <a:ea typeface="Lucida Grande"/>
        <a:cs typeface="Lucida Grande"/>
        <a:sym typeface="Lucida Grande"/>
      </a:defRPr>
    </a:lvl7pPr>
    <a:lvl8pPr indent="1600200" defTabSz="584200" latinLnBrk="0">
      <a:defRPr>
        <a:latin typeface="Lucida Grande"/>
        <a:ea typeface="Lucida Grande"/>
        <a:cs typeface="Lucida Grande"/>
        <a:sym typeface="Lucida Grande"/>
      </a:defRPr>
    </a:lvl8pPr>
    <a:lvl9pPr indent="1828800" defTabSz="584200" latinLnBrk="0">
      <a:defRPr>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noRot="1" noChangeAspect="1"/>
          </p:cNvSpPr>
          <p:nvPr>
            <p:ph type="sldImg"/>
          </p:nvPr>
        </p:nvSpPr>
        <p:spPr>
          <a:prstGeom prst="rect">
            <a:avLst/>
          </a:prstGeom>
        </p:spPr>
        <p:txBody>
          <a:bodyPr/>
          <a:lstStyle/>
          <a:p>
            <a:endParaRPr/>
          </a:p>
        </p:txBody>
      </p:sp>
      <p:sp>
        <p:nvSpPr>
          <p:cNvPr id="24" name="Shape 24"/>
          <p:cNvSpPr>
            <a:spLocks noGrp="1"/>
          </p:cNvSpPr>
          <p:nvPr>
            <p:ph type="body" sz="quarter" idx="1"/>
          </p:nvPr>
        </p:nvSpPr>
        <p:spPr>
          <a:prstGeom prst="rect">
            <a:avLst/>
          </a:prstGeom>
        </p:spPr>
        <p:txBody>
          <a:bodyPr/>
          <a:lstStyle/>
          <a:p>
            <a:r>
              <a:t>Bullet Points:</a:t>
            </a:r>
          </a:p>
          <a:p>
            <a:endParaRPr/>
          </a:p>
          <a:p>
            <a:pPr>
              <a:buSzPct val="100000"/>
              <a:buBlip>
                <a:blip r:embed="rId3"/>
              </a:buBlip>
            </a:pPr>
            <a:r>
              <a:t> This is an Intro Screen, You can introduce yourself and thank them for taking the time to discuss their project.</a:t>
            </a:r>
          </a:p>
          <a:p>
            <a:endParaRPr/>
          </a:p>
          <a:p>
            <a:r>
              <a:t>Transition:  AM Roofing teams up with some of the absolute best in the business, like Owens Corning</a:t>
            </a:r>
          </a:p>
        </p:txBody>
      </p:sp>
    </p:spTree>
    <p:extLst>
      <p:ext uri="{BB962C8B-B14F-4D97-AF65-F5344CB8AC3E}">
        <p14:creationId xmlns:p14="http://schemas.microsoft.com/office/powerpoint/2010/main" val="3539435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prstGeom prst="rect">
            <a:avLst/>
          </a:prstGeom>
        </p:spPr>
        <p:txBody>
          <a:bodyPr/>
          <a:lstStyle/>
          <a:p>
            <a:endParaRPr/>
          </a:p>
        </p:txBody>
      </p:sp>
      <p:sp>
        <p:nvSpPr>
          <p:cNvPr id="109" name="Shape 109"/>
          <p:cNvSpPr>
            <a:spLocks noGrp="1"/>
          </p:cNvSpPr>
          <p:nvPr>
            <p:ph type="body" sz="quarter" idx="1"/>
          </p:nvPr>
        </p:nvSpPr>
        <p:spPr>
          <a:prstGeom prst="rect">
            <a:avLst/>
          </a:prstGeom>
        </p:spPr>
        <p:txBody>
          <a:bodyPr/>
          <a:lstStyle/>
          <a:p>
            <a:r>
              <a:rPr dirty="0"/>
              <a:t>Bullet Points:</a:t>
            </a:r>
          </a:p>
          <a:p>
            <a:endParaRPr dirty="0"/>
          </a:p>
          <a:p>
            <a:pPr>
              <a:buSzPct val="100000"/>
              <a:buBlip>
                <a:blip r:embed="rId3"/>
              </a:buBlip>
            </a:pPr>
            <a:r>
              <a:rPr dirty="0"/>
              <a:t>  This screen shows that we have millions in general liability and workman's compensation insurance. This is huge.  Many roofers carry handyman insurance that won’t cover anything if they’re on a roof.  </a:t>
            </a:r>
          </a:p>
          <a:p>
            <a:endParaRPr dirty="0"/>
          </a:p>
          <a:p>
            <a:pPr>
              <a:buSzPct val="100000"/>
              <a:buBlip>
                <a:blip r:embed="rId3"/>
              </a:buBlip>
            </a:pPr>
            <a:r>
              <a:rPr dirty="0"/>
              <a:t> We pay tens of thousands of dollars per year to make sure that you are protected.  Though it may cost us a little more, we feel that you and your family are worth every penny!</a:t>
            </a:r>
          </a:p>
          <a:p>
            <a:pPr>
              <a:buSzPct val="100000"/>
              <a:buBlip>
                <a:blip r:embed="rId3"/>
              </a:buBlip>
            </a:pPr>
            <a:endParaRPr dirty="0"/>
          </a:p>
          <a:p>
            <a:r>
              <a:rPr dirty="0"/>
              <a:t>Transition:  Another reason we have become the leader in the country is training.</a:t>
            </a:r>
          </a:p>
          <a:p>
            <a:endParaRPr dirty="0"/>
          </a:p>
        </p:txBody>
      </p:sp>
    </p:spTree>
    <p:extLst>
      <p:ext uri="{BB962C8B-B14F-4D97-AF65-F5344CB8AC3E}">
        <p14:creationId xmlns:p14="http://schemas.microsoft.com/office/powerpoint/2010/main" val="3366688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prstGeom prst="rect">
            <a:avLst/>
          </a:prstGeom>
        </p:spPr>
        <p:txBody>
          <a:bodyPr/>
          <a:lstStyle/>
          <a:p>
            <a:endParaRPr/>
          </a:p>
        </p:txBody>
      </p:sp>
      <p:sp>
        <p:nvSpPr>
          <p:cNvPr id="119" name="Shape 119"/>
          <p:cNvSpPr>
            <a:spLocks noGrp="1"/>
          </p:cNvSpPr>
          <p:nvPr>
            <p:ph type="body" sz="quarter" idx="1"/>
          </p:nvPr>
        </p:nvSpPr>
        <p:spPr>
          <a:prstGeom prst="rect">
            <a:avLst/>
          </a:prstGeom>
        </p:spPr>
        <p:txBody>
          <a:bodyPr/>
          <a:lstStyle/>
          <a:p>
            <a:r>
              <a:t>Bullet Points</a:t>
            </a:r>
          </a:p>
          <a:p>
            <a:endParaRPr/>
          </a:p>
          <a:p>
            <a:pPr marL="228600" indent="-228600">
              <a:buSzPct val="100000"/>
              <a:buBlip>
                <a:blip r:embed="rId3"/>
              </a:buBlip>
            </a:pPr>
            <a:r>
              <a:t>You must practice this slide to make sure you can talk through the movie and know what is coming next.  By doing this it will make you look like the ultimate professional!</a:t>
            </a:r>
          </a:p>
          <a:p>
            <a:endParaRPr/>
          </a:p>
          <a:p>
            <a:r>
              <a:t>Transition:  Everyone wants a Exceptional Exterior roof.   The only question is whats it going to cost?  We have a source for that.</a:t>
            </a:r>
          </a:p>
        </p:txBody>
      </p:sp>
    </p:spTree>
    <p:extLst>
      <p:ext uri="{BB962C8B-B14F-4D97-AF65-F5344CB8AC3E}">
        <p14:creationId xmlns:p14="http://schemas.microsoft.com/office/powerpoint/2010/main" val="2620470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r>
              <a:t>Bullet Points:</a:t>
            </a:r>
          </a:p>
          <a:p>
            <a:endParaRPr/>
          </a:p>
          <a:p>
            <a:pPr>
              <a:buSzPct val="100000"/>
              <a:buBlip>
                <a:blip r:embed="rId3"/>
              </a:buBlip>
            </a:pPr>
            <a:r>
              <a:t> This screen brings a third party source in to help you justify the price of your roof.  Set up Remodeling Magazine Cost vs Value Report to be the Blue Book of the Remodeling Industry.</a:t>
            </a:r>
          </a:p>
          <a:p>
            <a:endParaRPr/>
          </a:p>
          <a:p>
            <a:pPr>
              <a:buSzPct val="100000"/>
              <a:buBlip>
                <a:blip r:embed="rId3"/>
              </a:buBlip>
            </a:pPr>
            <a:r>
              <a:t> Some of the biggest publications in the industry, like Money Magazine and Consumer Reports, quote Remodeling Magazine.</a:t>
            </a:r>
          </a:p>
          <a:p>
            <a:endParaRPr/>
          </a:p>
          <a:p>
            <a:r>
              <a:t>Transition:  Let me show you the steps we take in order to get you the roof that you and your family deserve. </a:t>
            </a:r>
          </a:p>
        </p:txBody>
      </p:sp>
    </p:spTree>
    <p:extLst>
      <p:ext uri="{BB962C8B-B14F-4D97-AF65-F5344CB8AC3E}">
        <p14:creationId xmlns:p14="http://schemas.microsoft.com/office/powerpoint/2010/main" val="2890820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r>
              <a:t>Bullet Points:</a:t>
            </a:r>
          </a:p>
          <a:p>
            <a:endParaRPr/>
          </a:p>
          <a:p>
            <a:r>
              <a:t> This is the time to walk them through the process.  We want to let them know that the first thing we will be doing is a thorough survey of their roof.  We will take a video and make a detailed drawing of the roof. </a:t>
            </a:r>
          </a:p>
          <a:p>
            <a:endParaRPr/>
          </a:p>
          <a:p>
            <a:r>
              <a:t>Transition:  After we determine that your roof has significant damage, we help you make a claim to your insurance company. </a:t>
            </a:r>
          </a:p>
        </p:txBody>
      </p:sp>
    </p:spTree>
    <p:extLst>
      <p:ext uri="{BB962C8B-B14F-4D97-AF65-F5344CB8AC3E}">
        <p14:creationId xmlns:p14="http://schemas.microsoft.com/office/powerpoint/2010/main" val="3563553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r>
              <a:t>Bullet Points:</a:t>
            </a:r>
          </a:p>
          <a:p>
            <a:endParaRPr/>
          </a:p>
          <a:p>
            <a:r>
              <a:t> Pictures like these, as well as a trained Exceptional Exteriors representative to meet with the adjuster, has led us to get almost all of our customers approved.</a:t>
            </a:r>
          </a:p>
          <a:p>
            <a:endParaRPr/>
          </a:p>
          <a:p>
            <a:r>
              <a:t>Transition: Once we get your roof approved and you get a check, a lot of people think that they need to get estimates.  Let me show you why that is a BIG mistake.</a:t>
            </a:r>
          </a:p>
          <a:p>
            <a:endParaRPr/>
          </a:p>
        </p:txBody>
      </p:sp>
    </p:spTree>
    <p:extLst>
      <p:ext uri="{BB962C8B-B14F-4D97-AF65-F5344CB8AC3E}">
        <p14:creationId xmlns:p14="http://schemas.microsoft.com/office/powerpoint/2010/main" val="3737175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t>Bullet Points:</a:t>
            </a:r>
          </a:p>
          <a:p>
            <a:endParaRPr/>
          </a:p>
          <a:p>
            <a:r>
              <a:t> This is a perfect screen to set up how insurance works and how they pay.  </a:t>
            </a:r>
          </a:p>
          <a:p>
            <a:r>
              <a:t> Make sure your customer understands what they are getting...and what they are NOT getting by going with a lower price.</a:t>
            </a:r>
          </a:p>
          <a:p>
            <a:endParaRPr/>
          </a:p>
          <a:p>
            <a:r>
              <a:t>Transition:  We do all this work at absolutely no cost to you.  All we ask is that you let us do the work after we get you everything you deserve.  </a:t>
            </a:r>
          </a:p>
        </p:txBody>
      </p:sp>
    </p:spTree>
    <p:extLst>
      <p:ext uri="{BB962C8B-B14F-4D97-AF65-F5344CB8AC3E}">
        <p14:creationId xmlns:p14="http://schemas.microsoft.com/office/powerpoint/2010/main" val="2986055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Bullet Points:</a:t>
            </a:r>
          </a:p>
          <a:p>
            <a:endParaRPr/>
          </a:p>
          <a:p>
            <a:r>
              <a:t> Explain how Going to Denver is no different than going to Colorado Springs.  Just like cheating the insurance company is no different than cheating the customer.  If someone is willing to lie about one thing, they will lie about everything.</a:t>
            </a:r>
          </a:p>
          <a:p>
            <a:endParaRPr/>
          </a:p>
          <a:p>
            <a:r>
              <a:t>Transition:  We provide all these services with NO RISK TO YOU!!</a:t>
            </a:r>
          </a:p>
        </p:txBody>
      </p:sp>
    </p:spTree>
    <p:extLst>
      <p:ext uri="{BB962C8B-B14F-4D97-AF65-F5344CB8AC3E}">
        <p14:creationId xmlns:p14="http://schemas.microsoft.com/office/powerpoint/2010/main" val="1910917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t>Bullet Points:</a:t>
            </a:r>
          </a:p>
          <a:p>
            <a:endParaRPr/>
          </a:p>
          <a:p>
            <a:r>
              <a:t> This is our contingency contract and it lets you know that we work for what the insurance contract pays.  You are not liable for anything other than your deductible when the roof gets approved.  Sounds like a win all the way around. </a:t>
            </a:r>
          </a:p>
          <a:p>
            <a:endParaRPr/>
          </a:p>
          <a:p>
            <a:r>
              <a:t>Transition:  When you think about it, why wouldn't you go with Exceptional?</a:t>
            </a:r>
          </a:p>
        </p:txBody>
      </p:sp>
    </p:spTree>
    <p:extLst>
      <p:ext uri="{BB962C8B-B14F-4D97-AF65-F5344CB8AC3E}">
        <p14:creationId xmlns:p14="http://schemas.microsoft.com/office/powerpoint/2010/main" val="48397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Bullet Points:</a:t>
            </a:r>
          </a:p>
          <a:p>
            <a:endParaRPr/>
          </a:p>
          <a:p>
            <a:pPr>
              <a:buSzPct val="100000"/>
              <a:buBlip>
                <a:blip r:embed="rId3"/>
              </a:buBlip>
            </a:pPr>
            <a:r>
              <a:t> This is a visual that helps you to explain how to get the preferred protection warranty.  </a:t>
            </a:r>
          </a:p>
          <a:p>
            <a:endParaRPr/>
          </a:p>
          <a:p>
            <a:pPr>
              <a:buSzPct val="100000"/>
              <a:buBlip>
                <a:blip r:embed="rId3"/>
              </a:buBlip>
            </a:pPr>
            <a:r>
              <a:t> This is when you take your parts and pieces out of your bag and explain the materials to them.  Make sure you put the samples in their hands.  This is what we call “selling to the senses”</a:t>
            </a:r>
          </a:p>
          <a:p>
            <a:endParaRPr/>
          </a:p>
          <a:p>
            <a:r>
              <a:t>Transition:  Let me tell you a little more about the warranty.</a:t>
            </a:r>
          </a:p>
        </p:txBody>
      </p:sp>
    </p:spTree>
    <p:extLst>
      <p:ext uri="{BB962C8B-B14F-4D97-AF65-F5344CB8AC3E}">
        <p14:creationId xmlns:p14="http://schemas.microsoft.com/office/powerpoint/2010/main" val="1105619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Bullet Points:</a:t>
            </a:r>
          </a:p>
          <a:p>
            <a:endParaRPr/>
          </a:p>
          <a:p>
            <a:pPr>
              <a:buSzPct val="100000"/>
              <a:buBlip>
                <a:blip r:embed="rId3"/>
              </a:buBlip>
            </a:pPr>
            <a:r>
              <a:t> Show the benefits of Standard vs Platinum Warranty.  Also let them know this warranty is non-prorated.</a:t>
            </a:r>
          </a:p>
          <a:p>
            <a:endParaRPr/>
          </a:p>
          <a:p>
            <a:r>
              <a:t>Transition:  Let me show you what our work looks like</a:t>
            </a:r>
          </a:p>
        </p:txBody>
      </p:sp>
    </p:spTree>
    <p:extLst>
      <p:ext uri="{BB962C8B-B14F-4D97-AF65-F5344CB8AC3E}">
        <p14:creationId xmlns:p14="http://schemas.microsoft.com/office/powerpoint/2010/main" val="4680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hape 30"/>
          <p:cNvSpPr>
            <a:spLocks noGrp="1" noRot="1" noChangeAspect="1"/>
          </p:cNvSpPr>
          <p:nvPr>
            <p:ph type="sldImg"/>
          </p:nvPr>
        </p:nvSpPr>
        <p:spPr>
          <a:prstGeom prst="rect">
            <a:avLst/>
          </a:prstGeom>
        </p:spPr>
        <p:txBody>
          <a:bodyPr/>
          <a:lstStyle/>
          <a:p>
            <a:endParaRPr/>
          </a:p>
        </p:txBody>
      </p:sp>
      <p:sp>
        <p:nvSpPr>
          <p:cNvPr id="31" name="Shape 31"/>
          <p:cNvSpPr>
            <a:spLocks noGrp="1"/>
          </p:cNvSpPr>
          <p:nvPr>
            <p:ph type="body" sz="quarter" idx="1"/>
          </p:nvPr>
        </p:nvSpPr>
        <p:spPr>
          <a:prstGeom prst="rect">
            <a:avLst/>
          </a:prstGeom>
        </p:spPr>
        <p:txBody>
          <a:bodyPr/>
          <a:lstStyle/>
          <a:p>
            <a:r>
              <a:t>Bullet Points:</a:t>
            </a:r>
          </a:p>
          <a:p>
            <a:endParaRPr/>
          </a:p>
          <a:p>
            <a:pPr>
              <a:lnSpc>
                <a:spcPct val="150000"/>
              </a:lnSpc>
              <a:buSzPct val="100000"/>
              <a:buBlip>
                <a:blip r:embed="rId3"/>
              </a:buBlip>
            </a:pPr>
            <a:r>
              <a:t> The main point of this slide is to build trust with your customer.  Owens Corning is a very recognizable name that they’ve heard of before.   What they don’t realize is that OC has been a world leader in building materials for over 70 years!  This partnership shows the stability of choosing a company like AM Roofing for their job.</a:t>
            </a:r>
          </a:p>
          <a:p>
            <a:pPr>
              <a:lnSpc>
                <a:spcPct val="150000"/>
              </a:lnSpc>
            </a:pPr>
            <a:endParaRPr sz="1200">
              <a:latin typeface="Helvetica"/>
              <a:ea typeface="Helvetica"/>
              <a:cs typeface="Helvetica"/>
              <a:sym typeface="Helvetica"/>
            </a:endParaRPr>
          </a:p>
          <a:p>
            <a:pPr>
              <a:lnSpc>
                <a:spcPct val="270000"/>
              </a:lnSpc>
            </a:pPr>
            <a:r>
              <a:t>Transition:  Owens Corning has built such a fantastic reputation by continuing to innovate through the years</a:t>
            </a:r>
          </a:p>
        </p:txBody>
      </p:sp>
    </p:spTree>
    <p:extLst>
      <p:ext uri="{BB962C8B-B14F-4D97-AF65-F5344CB8AC3E}">
        <p14:creationId xmlns:p14="http://schemas.microsoft.com/office/powerpoint/2010/main" val="1458299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t>Bullet Points:</a:t>
            </a:r>
          </a:p>
          <a:p>
            <a:endParaRPr/>
          </a:p>
          <a:p>
            <a:r>
              <a:t> Show them a before and after</a:t>
            </a:r>
          </a:p>
          <a:p>
            <a:endParaRPr/>
          </a:p>
          <a:p>
            <a:r>
              <a:t>Transition:  Thats why most of our customers think the only choice is Exceptional Exteriors.</a:t>
            </a:r>
          </a:p>
        </p:txBody>
      </p:sp>
    </p:spTree>
    <p:extLst>
      <p:ext uri="{BB962C8B-B14F-4D97-AF65-F5344CB8AC3E}">
        <p14:creationId xmlns:p14="http://schemas.microsoft.com/office/powerpoint/2010/main" val="3628384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t>Bullet Points:</a:t>
            </a:r>
          </a:p>
          <a:p>
            <a:endParaRPr/>
          </a:p>
          <a:p>
            <a:r>
              <a:t> Show them a before and after</a:t>
            </a:r>
          </a:p>
          <a:p>
            <a:endParaRPr/>
          </a:p>
          <a:p>
            <a:r>
              <a:t>Transition:  Thats why most of our customers think the only choice is Exceptional Exteriors.</a:t>
            </a:r>
          </a:p>
        </p:txBody>
      </p:sp>
    </p:spTree>
    <p:extLst>
      <p:ext uri="{BB962C8B-B14F-4D97-AF65-F5344CB8AC3E}">
        <p14:creationId xmlns:p14="http://schemas.microsoft.com/office/powerpoint/2010/main" val="4209549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t>Bullet Points:</a:t>
            </a:r>
          </a:p>
          <a:p>
            <a:endParaRPr/>
          </a:p>
          <a:p>
            <a:pPr marL="228600" indent="-228600">
              <a:buSzPct val="100000"/>
              <a:buBlip>
                <a:blip r:embed="rId3"/>
              </a:buBlip>
            </a:pPr>
            <a:r>
              <a:t>This is a wrap up slide.  Move on to step 7</a:t>
            </a:r>
          </a:p>
          <a:p>
            <a:endParaRPr/>
          </a:p>
        </p:txBody>
      </p:sp>
    </p:spTree>
    <p:extLst>
      <p:ext uri="{BB962C8B-B14F-4D97-AF65-F5344CB8AC3E}">
        <p14:creationId xmlns:p14="http://schemas.microsoft.com/office/powerpoint/2010/main" val="2341331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prstGeom prst="rect">
            <a:avLst/>
          </a:prstGeom>
        </p:spPr>
        <p:txBody>
          <a:bodyPr/>
          <a:lstStyle/>
          <a:p>
            <a:endParaRPr/>
          </a:p>
        </p:txBody>
      </p:sp>
      <p:sp>
        <p:nvSpPr>
          <p:cNvPr id="48" name="Shape 48"/>
          <p:cNvSpPr>
            <a:spLocks noGrp="1"/>
          </p:cNvSpPr>
          <p:nvPr>
            <p:ph type="body" sz="quarter" idx="1"/>
          </p:nvPr>
        </p:nvSpPr>
        <p:spPr>
          <a:prstGeom prst="rect">
            <a:avLst/>
          </a:prstGeom>
        </p:spPr>
        <p:txBody>
          <a:bodyPr/>
          <a:lstStyle/>
          <a:p>
            <a:r>
              <a:t>Bullet Points:</a:t>
            </a:r>
          </a:p>
          <a:p>
            <a:endParaRPr/>
          </a:p>
          <a:p>
            <a:pPr>
              <a:buSzPct val="100000"/>
              <a:buBlip>
                <a:blip r:embed="rId3"/>
              </a:buBlip>
            </a:pPr>
            <a:r>
              <a:t> Show how most people in the world are already Owens Corning Customers.  We touch peoples lives everyday!</a:t>
            </a:r>
          </a:p>
          <a:p>
            <a:endParaRPr/>
          </a:p>
          <a:p>
            <a:r>
              <a:t>Transition: When Owens Corning went looking for the best people in Canada they found AM Roofing!!</a:t>
            </a:r>
          </a:p>
        </p:txBody>
      </p:sp>
    </p:spTree>
    <p:extLst>
      <p:ext uri="{BB962C8B-B14F-4D97-AF65-F5344CB8AC3E}">
        <p14:creationId xmlns:p14="http://schemas.microsoft.com/office/powerpoint/2010/main" val="2559846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prstGeom prst="rect">
            <a:avLst/>
          </a:prstGeom>
        </p:spPr>
        <p:txBody>
          <a:bodyPr/>
          <a:lstStyle/>
          <a:p>
            <a:endParaRPr/>
          </a:p>
        </p:txBody>
      </p:sp>
      <p:sp>
        <p:nvSpPr>
          <p:cNvPr id="56" name="Shape 56"/>
          <p:cNvSpPr>
            <a:spLocks noGrp="1"/>
          </p:cNvSpPr>
          <p:nvPr>
            <p:ph type="body" sz="quarter" idx="1"/>
          </p:nvPr>
        </p:nvSpPr>
        <p:spPr>
          <a:prstGeom prst="rect">
            <a:avLst/>
          </a:prstGeom>
        </p:spPr>
        <p:txBody>
          <a:bodyPr/>
          <a:lstStyle/>
          <a:p>
            <a:r>
              <a:t>Bullet Points:</a:t>
            </a:r>
          </a:p>
          <a:p>
            <a:endParaRPr/>
          </a:p>
          <a:p>
            <a:pPr>
              <a:buSzPct val="100000"/>
              <a:buBlip>
                <a:blip r:embed="rId3"/>
              </a:buBlip>
            </a:pPr>
            <a:r>
              <a:t>   Explain the partnership of AM Roofing and Owens Corning.  Emphasize that by choosing you, they will have a job that is backed by the world leader in building products.</a:t>
            </a:r>
          </a:p>
          <a:p>
            <a:endParaRPr/>
          </a:p>
          <a:p>
            <a:r>
              <a:t>Transition:  AM Roofing brings world class service to you.</a:t>
            </a:r>
          </a:p>
        </p:txBody>
      </p:sp>
    </p:spTree>
    <p:extLst>
      <p:ext uri="{BB962C8B-B14F-4D97-AF65-F5344CB8AC3E}">
        <p14:creationId xmlns:p14="http://schemas.microsoft.com/office/powerpoint/2010/main" val="1098513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prstGeom prst="rect">
            <a:avLst/>
          </a:prstGeom>
        </p:spPr>
        <p:txBody>
          <a:bodyPr/>
          <a:lstStyle/>
          <a:p>
            <a:endParaRPr/>
          </a:p>
        </p:txBody>
      </p:sp>
      <p:sp>
        <p:nvSpPr>
          <p:cNvPr id="66" name="Shape 66"/>
          <p:cNvSpPr>
            <a:spLocks noGrp="1"/>
          </p:cNvSpPr>
          <p:nvPr>
            <p:ph type="body" sz="quarter" idx="1"/>
          </p:nvPr>
        </p:nvSpPr>
        <p:spPr>
          <a:prstGeom prst="rect">
            <a:avLst/>
          </a:prstGeom>
        </p:spPr>
        <p:txBody>
          <a:bodyPr/>
          <a:lstStyle/>
          <a:p>
            <a:r>
              <a:t>Bullet Points:</a:t>
            </a:r>
          </a:p>
          <a:p>
            <a:endParaRPr/>
          </a:p>
          <a:p>
            <a:pPr>
              <a:buSzPct val="100000"/>
              <a:buBlip>
                <a:blip r:embed="rId3"/>
              </a:buBlip>
            </a:pPr>
            <a:r>
              <a:t> This Slide is used to transition from talking about OC to talking about Exceptional Exteriors. </a:t>
            </a:r>
          </a:p>
          <a:p>
            <a:endParaRPr/>
          </a:p>
          <a:p>
            <a:pPr>
              <a:buSzPct val="100000"/>
              <a:buBlip>
                <a:blip r:embed="rId3"/>
              </a:buBlip>
            </a:pPr>
            <a:r>
              <a:t>  We also use this slide to show how many customers we have served and set ourself up as a local company that they can trust. </a:t>
            </a:r>
          </a:p>
          <a:p>
            <a:endParaRPr/>
          </a:p>
          <a:p>
            <a:r>
              <a:t>Transition:  The reason we have grown is our team</a:t>
            </a:r>
          </a:p>
        </p:txBody>
      </p:sp>
    </p:spTree>
    <p:extLst>
      <p:ext uri="{BB962C8B-B14F-4D97-AF65-F5344CB8AC3E}">
        <p14:creationId xmlns:p14="http://schemas.microsoft.com/office/powerpoint/2010/main" val="2066718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prstGeom prst="rect">
            <a:avLst/>
          </a:prstGeom>
        </p:spPr>
        <p:txBody>
          <a:bodyPr/>
          <a:lstStyle/>
          <a:p>
            <a:endParaRPr/>
          </a:p>
        </p:txBody>
      </p:sp>
      <p:sp>
        <p:nvSpPr>
          <p:cNvPr id="71" name="Shape 71"/>
          <p:cNvSpPr>
            <a:spLocks noGrp="1"/>
          </p:cNvSpPr>
          <p:nvPr>
            <p:ph type="body" sz="quarter" idx="1"/>
          </p:nvPr>
        </p:nvSpPr>
        <p:spPr>
          <a:prstGeom prst="rect">
            <a:avLst/>
          </a:prstGeom>
        </p:spPr>
        <p:txBody>
          <a:bodyPr/>
          <a:lstStyle/>
          <a:p>
            <a:r>
              <a:t>Bullet Points:</a:t>
            </a:r>
          </a:p>
          <a:p>
            <a:endParaRPr/>
          </a:p>
          <a:p>
            <a:r>
              <a:t>Show our team and point yourself out.</a:t>
            </a:r>
          </a:p>
          <a:p>
            <a:endParaRPr/>
          </a:p>
          <a:p>
            <a:r>
              <a:t>Transition:  We are also give back</a:t>
            </a:r>
          </a:p>
        </p:txBody>
      </p:sp>
    </p:spTree>
    <p:extLst>
      <p:ext uri="{BB962C8B-B14F-4D97-AF65-F5344CB8AC3E}">
        <p14:creationId xmlns:p14="http://schemas.microsoft.com/office/powerpoint/2010/main" val="2278716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prstGeom prst="rect">
            <a:avLst/>
          </a:prstGeom>
        </p:spPr>
        <p:txBody>
          <a:bodyPr/>
          <a:lstStyle/>
          <a:p>
            <a:endParaRPr/>
          </a:p>
        </p:txBody>
      </p:sp>
      <p:sp>
        <p:nvSpPr>
          <p:cNvPr id="79" name="Shape 79"/>
          <p:cNvSpPr>
            <a:spLocks noGrp="1"/>
          </p:cNvSpPr>
          <p:nvPr>
            <p:ph type="body" sz="quarter" idx="1"/>
          </p:nvPr>
        </p:nvSpPr>
        <p:spPr>
          <a:prstGeom prst="rect">
            <a:avLst/>
          </a:prstGeom>
        </p:spPr>
        <p:txBody>
          <a:bodyPr/>
          <a:lstStyle/>
          <a:p>
            <a:r>
              <a:t>Bullet Points:</a:t>
            </a:r>
          </a:p>
          <a:p>
            <a:endParaRPr/>
          </a:p>
          <a:p>
            <a:r>
              <a:t>Explain the charities we give back to.</a:t>
            </a:r>
          </a:p>
          <a:p>
            <a:endParaRPr/>
          </a:p>
          <a:p>
            <a:r>
              <a:t>Transition:  We have won award after award</a:t>
            </a:r>
          </a:p>
          <a:p>
            <a:endParaRPr/>
          </a:p>
          <a:p>
            <a:endParaRPr/>
          </a:p>
        </p:txBody>
      </p:sp>
    </p:spTree>
    <p:extLst>
      <p:ext uri="{BB962C8B-B14F-4D97-AF65-F5344CB8AC3E}">
        <p14:creationId xmlns:p14="http://schemas.microsoft.com/office/powerpoint/2010/main" val="4263993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noRot="1" noChangeAspect="1"/>
          </p:cNvSpPr>
          <p:nvPr>
            <p:ph type="sldImg"/>
          </p:nvPr>
        </p:nvSpPr>
        <p:spPr>
          <a:prstGeom prst="rect">
            <a:avLst/>
          </a:prstGeom>
        </p:spPr>
        <p:txBody>
          <a:bodyPr/>
          <a:lstStyle/>
          <a:p>
            <a:endParaRPr/>
          </a:p>
        </p:txBody>
      </p:sp>
      <p:sp>
        <p:nvSpPr>
          <p:cNvPr id="89" name="Shape 89"/>
          <p:cNvSpPr>
            <a:spLocks noGrp="1"/>
          </p:cNvSpPr>
          <p:nvPr>
            <p:ph type="body" sz="quarter" idx="1"/>
          </p:nvPr>
        </p:nvSpPr>
        <p:spPr>
          <a:prstGeom prst="rect">
            <a:avLst/>
          </a:prstGeom>
        </p:spPr>
        <p:txBody>
          <a:bodyPr/>
          <a:lstStyle/>
          <a:p>
            <a:r>
              <a:t>Bullet Points:</a:t>
            </a:r>
          </a:p>
          <a:p>
            <a:endParaRPr/>
          </a:p>
          <a:p>
            <a:pPr>
              <a:buSzPct val="100000"/>
              <a:buBlip>
                <a:blip r:embed="rId3"/>
              </a:buBlip>
            </a:pPr>
            <a:r>
              <a:t> Show some of the Local and National organizations that we belong to, and then set up the BBB logo to pop in.  </a:t>
            </a:r>
          </a:p>
          <a:p>
            <a:endParaRPr/>
          </a:p>
          <a:p>
            <a:pPr>
              <a:buSzPct val="100000"/>
              <a:buBlip>
                <a:blip r:embed="rId3"/>
              </a:buBlip>
            </a:pPr>
            <a:r>
              <a:t>  Once again, timing is critical.</a:t>
            </a:r>
          </a:p>
          <a:p>
            <a:endParaRPr/>
          </a:p>
          <a:p>
            <a:r>
              <a:t>Transition:  The BBB, being the consumer watchdog of the industry, has some startling facts!</a:t>
            </a:r>
          </a:p>
        </p:txBody>
      </p:sp>
    </p:spTree>
    <p:extLst>
      <p:ext uri="{BB962C8B-B14F-4D97-AF65-F5344CB8AC3E}">
        <p14:creationId xmlns:p14="http://schemas.microsoft.com/office/powerpoint/2010/main" val="2348133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p>
            <a:r>
              <a:t>Bullet Points:</a:t>
            </a:r>
          </a:p>
          <a:p>
            <a:endParaRPr/>
          </a:p>
          <a:p>
            <a:pPr>
              <a:buSzPct val="100000"/>
              <a:buBlip>
                <a:blip r:embed="rId3"/>
              </a:buBlip>
            </a:pPr>
            <a:r>
              <a:t> Bring in the facts, One at a time. </a:t>
            </a:r>
          </a:p>
          <a:p>
            <a:endParaRPr/>
          </a:p>
          <a:p>
            <a:pPr>
              <a:buSzPct val="100000"/>
              <a:buBlip>
                <a:blip r:embed="rId3"/>
              </a:buBlip>
            </a:pPr>
            <a:r>
              <a:t>  Discuss the facts, before you bring in the text.  This screen is VERY powerful when delivered properly.</a:t>
            </a:r>
          </a:p>
          <a:p>
            <a:endParaRPr/>
          </a:p>
          <a:p>
            <a:r>
              <a:t>Transition:  There are many steps that AM Roofing takes to make sure that you do not become a statistic.  One of those is insurance.</a:t>
            </a:r>
          </a:p>
          <a:p>
            <a:endParaRPr/>
          </a:p>
        </p:txBody>
      </p:sp>
    </p:spTree>
    <p:extLst>
      <p:ext uri="{BB962C8B-B14F-4D97-AF65-F5344CB8AC3E}">
        <p14:creationId xmlns:p14="http://schemas.microsoft.com/office/powerpoint/2010/main" val="769699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6034277"/>
            <a:ext cx="9565956" cy="392451"/>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9164" y="6035691"/>
            <a:ext cx="3282249" cy="393870"/>
          </a:xfrm>
          <a:prstGeom prst="rect">
            <a:avLst/>
          </a:prstGeom>
        </p:spPr>
      </p:pic>
      <p:sp>
        <p:nvSpPr>
          <p:cNvPr id="9" name="Rectangle 8"/>
          <p:cNvSpPr/>
          <p:nvPr/>
        </p:nvSpPr>
        <p:spPr bwMode="ltGray">
          <a:xfrm>
            <a:off x="0" y="3683667"/>
            <a:ext cx="9565958" cy="2361361"/>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719164" y="3683667"/>
            <a:ext cx="3282250" cy="23613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25677" y="3887942"/>
            <a:ext cx="8631848" cy="1952811"/>
          </a:xfrm>
        </p:spPr>
        <p:txBody>
          <a:bodyPr anchor="b">
            <a:noAutofit/>
          </a:bodyPr>
          <a:lstStyle>
            <a:lvl1pPr algn="r">
              <a:defRPr sz="6827"/>
            </a:lvl1pPr>
          </a:lstStyle>
          <a:p>
            <a:r>
              <a:rPr lang="en-US"/>
              <a:t>Click to edit Master title style</a:t>
            </a:r>
            <a:endParaRPr lang="en-US" dirty="0"/>
          </a:p>
        </p:txBody>
      </p:sp>
      <p:sp>
        <p:nvSpPr>
          <p:cNvPr id="3" name="Subtitle 2"/>
          <p:cNvSpPr>
            <a:spLocks noGrp="1"/>
          </p:cNvSpPr>
          <p:nvPr>
            <p:ph type="subTitle" idx="1"/>
          </p:nvPr>
        </p:nvSpPr>
        <p:spPr>
          <a:xfrm>
            <a:off x="725677" y="6249302"/>
            <a:ext cx="8687077" cy="1589599"/>
          </a:xfrm>
        </p:spPr>
        <p:txBody>
          <a:bodyPr>
            <a:normAutofit/>
          </a:bodyPr>
          <a:lstStyle>
            <a:lvl1pPr marL="0" indent="0" algn="r">
              <a:buNone/>
              <a:defRPr sz="2844"/>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a:xfrm>
            <a:off x="6479154" y="8442579"/>
            <a:ext cx="2926080" cy="519289"/>
          </a:xfrm>
        </p:spPr>
        <p:txBody>
          <a:bodyPr/>
          <a:lstStyle/>
          <a:p>
            <a:fld id="{6A2534D9-728D-4ED3-87B8-64B9BACD7D44}" type="datetimeFigureOut">
              <a:rPr lang="en-US" smtClean="0"/>
              <a:t>2/28/2018</a:t>
            </a:fld>
            <a:endParaRPr lang="en-US"/>
          </a:p>
        </p:txBody>
      </p:sp>
      <p:sp>
        <p:nvSpPr>
          <p:cNvPr id="5" name="Footer Placeholder 4"/>
          <p:cNvSpPr>
            <a:spLocks noGrp="1"/>
          </p:cNvSpPr>
          <p:nvPr>
            <p:ph type="ftr" sz="quarter" idx="11"/>
          </p:nvPr>
        </p:nvSpPr>
        <p:spPr>
          <a:xfrm>
            <a:off x="758615" y="8442581"/>
            <a:ext cx="5719703" cy="519289"/>
          </a:xfrm>
        </p:spPr>
        <p:txBody>
          <a:bodyPr/>
          <a:lstStyle/>
          <a:p>
            <a:endParaRPr lang="en-US"/>
          </a:p>
        </p:txBody>
      </p:sp>
      <p:sp>
        <p:nvSpPr>
          <p:cNvPr id="6" name="Slide Number Placeholder 5"/>
          <p:cNvSpPr>
            <a:spLocks noGrp="1"/>
          </p:cNvSpPr>
          <p:nvPr>
            <p:ph type="sldNum" sz="quarter" idx="12"/>
          </p:nvPr>
        </p:nvSpPr>
        <p:spPr>
          <a:xfrm>
            <a:off x="9970346" y="3911590"/>
            <a:ext cx="1948861" cy="1929162"/>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07591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1" y="6502401"/>
            <a:ext cx="13030356" cy="2385116"/>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58618" y="6700967"/>
            <a:ext cx="9805895" cy="774374"/>
          </a:xfrm>
        </p:spPr>
        <p:txBody>
          <a:bodyPr anchor="b">
            <a:normAutofit/>
          </a:bodyPr>
          <a:lstStyle>
            <a:lvl1pPr>
              <a:defRPr sz="3413"/>
            </a:lvl1pPr>
          </a:lstStyle>
          <a:p>
            <a:r>
              <a:rPr lang="en-US"/>
              <a:t>Click to edit Master title style</a:t>
            </a:r>
            <a:endParaRPr lang="en-US" dirty="0"/>
          </a:p>
        </p:txBody>
      </p:sp>
      <p:sp>
        <p:nvSpPr>
          <p:cNvPr id="3" name="Picture Placeholder 2"/>
          <p:cNvSpPr>
            <a:spLocks noGrp="1" noChangeAspect="1"/>
          </p:cNvSpPr>
          <p:nvPr>
            <p:ph type="pic" idx="1"/>
          </p:nvPr>
        </p:nvSpPr>
        <p:spPr>
          <a:xfrm>
            <a:off x="756109" y="866985"/>
            <a:ext cx="9808404" cy="5105173"/>
          </a:xfrm>
          <a:noFill/>
          <a:ln>
            <a:noFill/>
          </a:ln>
          <a:effectLst>
            <a:outerShdw blurRad="76200" dist="63500" dir="5040000" algn="tl" rotWithShape="0">
              <a:srgbClr val="000000">
                <a:alpha val="41000"/>
              </a:srgbClr>
            </a:outerShdw>
          </a:effectLst>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758615" y="7475340"/>
            <a:ext cx="9805898" cy="779120"/>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6A2534D9-728D-4ED3-87B8-64B9BACD7D44}" type="datetimeFigureOut">
              <a:rPr lang="en-US" smtClean="0"/>
              <a:t>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173601" y="6700531"/>
            <a:ext cx="1635322" cy="1551344"/>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474401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1" y="6502401"/>
            <a:ext cx="13030356" cy="2385116"/>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45607" y="866982"/>
            <a:ext cx="9808404" cy="5109689"/>
          </a:xfrm>
        </p:spPr>
        <p:txBody>
          <a:bodyPr anchor="ctr"/>
          <a:lstStyle>
            <a:lvl1pPr>
              <a:defRPr sz="4551"/>
            </a:lvl1pPr>
          </a:lstStyle>
          <a:p>
            <a:r>
              <a:rPr lang="en-US"/>
              <a:t>Click to edit Master title style</a:t>
            </a:r>
            <a:endParaRPr lang="en-US" dirty="0"/>
          </a:p>
        </p:txBody>
      </p:sp>
      <p:sp>
        <p:nvSpPr>
          <p:cNvPr id="4" name="Text Placeholder 3"/>
          <p:cNvSpPr>
            <a:spLocks noGrp="1"/>
          </p:cNvSpPr>
          <p:nvPr>
            <p:ph type="body" sz="half" idx="2"/>
          </p:nvPr>
        </p:nvSpPr>
        <p:spPr>
          <a:xfrm>
            <a:off x="756108" y="6699150"/>
            <a:ext cx="9797904" cy="1566953"/>
          </a:xfrm>
        </p:spPr>
        <p:txBody>
          <a:bodyPr anchor="ct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6A2534D9-728D-4ED3-87B8-64B9BACD7D44}" type="datetimeFigureOut">
              <a:rPr lang="en-US" smtClean="0"/>
              <a:t>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173601" y="6700966"/>
            <a:ext cx="1635322" cy="1551344"/>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69485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1" y="6502401"/>
            <a:ext cx="13030356" cy="2385116"/>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092155" y="877488"/>
            <a:ext cx="9137987" cy="4317953"/>
          </a:xfrm>
        </p:spPr>
        <p:txBody>
          <a:bodyPr anchor="ctr"/>
          <a:lstStyle>
            <a:lvl1pPr>
              <a:defRPr sz="4551"/>
            </a:lvl1pPr>
          </a:lstStyle>
          <a:p>
            <a:r>
              <a:rPr lang="en-US"/>
              <a:t>Click to edit Master title style</a:t>
            </a:r>
            <a:endParaRPr lang="en-US" dirty="0"/>
          </a:p>
        </p:txBody>
      </p:sp>
      <p:sp>
        <p:nvSpPr>
          <p:cNvPr id="12" name="Text Placeholder 3"/>
          <p:cNvSpPr>
            <a:spLocks noGrp="1"/>
          </p:cNvSpPr>
          <p:nvPr>
            <p:ph type="body" sz="half" idx="13"/>
          </p:nvPr>
        </p:nvSpPr>
        <p:spPr>
          <a:xfrm>
            <a:off x="1407201" y="5206419"/>
            <a:ext cx="8515884" cy="780754"/>
          </a:xfrm>
        </p:spPr>
        <p:txBody>
          <a:bodyPr anchor="t">
            <a:normAutofit/>
          </a:bodyPr>
          <a:lstStyle>
            <a:lvl1pPr marL="0" indent="0">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4" name="Text Placeholder 3"/>
          <p:cNvSpPr>
            <a:spLocks noGrp="1"/>
          </p:cNvSpPr>
          <p:nvPr>
            <p:ph type="body" sz="half" idx="2"/>
          </p:nvPr>
        </p:nvSpPr>
        <p:spPr>
          <a:xfrm>
            <a:off x="756108" y="6699150"/>
            <a:ext cx="9818907" cy="1566953"/>
          </a:xfrm>
        </p:spPr>
        <p:txBody>
          <a:bodyPr anchor="ctr">
            <a:normAutofit/>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6A2534D9-728D-4ED3-87B8-64B9BACD7D44}" type="datetimeFigureOut">
              <a:rPr lang="en-US" smtClean="0"/>
              <a:t>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173601" y="6698562"/>
            <a:ext cx="1635322" cy="1551344"/>
          </a:xfrm>
        </p:spPr>
        <p:txBody>
          <a:bodyPr/>
          <a:lstStyle/>
          <a:p>
            <a:fld id="{86CB4B4D-7CA3-9044-876B-883B54F8677D}" type="slidenum">
              <a:rPr lang="en-US" smtClean="0"/>
              <a:t>‹#›</a:t>
            </a:fld>
            <a:endParaRPr lang="en-US"/>
          </a:p>
        </p:txBody>
      </p:sp>
      <p:sp>
        <p:nvSpPr>
          <p:cNvPr id="27" name="TextBox 26"/>
          <p:cNvSpPr txBox="1"/>
          <p:nvPr/>
        </p:nvSpPr>
        <p:spPr>
          <a:xfrm>
            <a:off x="385326" y="1063987"/>
            <a:ext cx="758613"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0240" dirty="0">
                <a:solidFill>
                  <a:schemeClr val="tx1"/>
                </a:solidFill>
                <a:effectLst/>
              </a:rPr>
              <a:t>“</a:t>
            </a:r>
          </a:p>
        </p:txBody>
      </p:sp>
      <p:sp>
        <p:nvSpPr>
          <p:cNvPr id="28" name="TextBox 27"/>
          <p:cNvSpPr txBox="1"/>
          <p:nvPr/>
        </p:nvSpPr>
        <p:spPr>
          <a:xfrm>
            <a:off x="9908894" y="4264638"/>
            <a:ext cx="650240" cy="831683"/>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0240" dirty="0">
                <a:solidFill>
                  <a:schemeClr val="tx1"/>
                </a:solidFill>
                <a:effectLst/>
              </a:rPr>
              <a:t>”</a:t>
            </a:r>
          </a:p>
        </p:txBody>
      </p:sp>
    </p:spTree>
    <p:extLst>
      <p:ext uri="{BB962C8B-B14F-4D97-AF65-F5344CB8AC3E}">
        <p14:creationId xmlns:p14="http://schemas.microsoft.com/office/powerpoint/2010/main" val="2634647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1" y="6502401"/>
            <a:ext cx="13030356" cy="2385116"/>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56107" y="6699150"/>
            <a:ext cx="9808404" cy="838844"/>
          </a:xfrm>
        </p:spPr>
        <p:txBody>
          <a:bodyPr anchor="b"/>
          <a:lstStyle>
            <a:lvl1pPr>
              <a:defRPr sz="4551"/>
            </a:lvl1pPr>
          </a:lstStyle>
          <a:p>
            <a:r>
              <a:rPr lang="en-US"/>
              <a:t>Click to edit Master title style</a:t>
            </a:r>
            <a:endParaRPr lang="en-US" dirty="0"/>
          </a:p>
        </p:txBody>
      </p:sp>
      <p:sp>
        <p:nvSpPr>
          <p:cNvPr id="4" name="Text Placeholder 3"/>
          <p:cNvSpPr>
            <a:spLocks noGrp="1"/>
          </p:cNvSpPr>
          <p:nvPr>
            <p:ph type="body" sz="half" idx="2"/>
          </p:nvPr>
        </p:nvSpPr>
        <p:spPr>
          <a:xfrm>
            <a:off x="756109" y="7537991"/>
            <a:ext cx="9808404" cy="728112"/>
          </a:xfrm>
        </p:spPr>
        <p:txBody>
          <a:bodyPr anchor="t"/>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6A2534D9-728D-4ED3-87B8-64B9BACD7D44}" type="datetimeFigureOut">
              <a:rPr lang="en-US" smtClean="0"/>
              <a:t>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173601" y="6698562"/>
            <a:ext cx="1635322" cy="1551344"/>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94681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1" y="866988"/>
            <a:ext cx="13030356" cy="2385116"/>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756109" y="1071258"/>
            <a:ext cx="9808404" cy="1537334"/>
          </a:xfrm>
        </p:spPr>
        <p:txBody>
          <a:bodyPr/>
          <a:lstStyle/>
          <a:p>
            <a:r>
              <a:rPr lang="en-US"/>
              <a:t>Click to edit Master title style</a:t>
            </a:r>
            <a:endParaRPr lang="en-US" dirty="0"/>
          </a:p>
        </p:txBody>
      </p:sp>
      <p:sp>
        <p:nvSpPr>
          <p:cNvPr id="7" name="Text Placeholder 2"/>
          <p:cNvSpPr>
            <a:spLocks noGrp="1"/>
          </p:cNvSpPr>
          <p:nvPr>
            <p:ph type="body" idx="1"/>
          </p:nvPr>
        </p:nvSpPr>
        <p:spPr>
          <a:xfrm>
            <a:off x="757517" y="3313051"/>
            <a:ext cx="3121152" cy="819573"/>
          </a:xfrm>
        </p:spPr>
        <p:txBody>
          <a:bodyPr anchor="b">
            <a:noAutofit/>
          </a:bodyPr>
          <a:lstStyle>
            <a:lvl1pPr marL="0" indent="0">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8" name="Text Placeholder 3"/>
          <p:cNvSpPr>
            <a:spLocks noGrp="1"/>
          </p:cNvSpPr>
          <p:nvPr>
            <p:ph type="body" sz="half" idx="15"/>
          </p:nvPr>
        </p:nvSpPr>
        <p:spPr>
          <a:xfrm>
            <a:off x="767683" y="4288413"/>
            <a:ext cx="3121152" cy="4143663"/>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9" name="Text Placeholder 4"/>
          <p:cNvSpPr>
            <a:spLocks noGrp="1"/>
          </p:cNvSpPr>
          <p:nvPr>
            <p:ph type="body" sz="quarter" idx="3"/>
          </p:nvPr>
        </p:nvSpPr>
        <p:spPr>
          <a:xfrm>
            <a:off x="4093743" y="3323553"/>
            <a:ext cx="3121152" cy="819573"/>
          </a:xfrm>
        </p:spPr>
        <p:txBody>
          <a:bodyPr anchor="b">
            <a:noAutofit/>
          </a:bodyPr>
          <a:lstStyle>
            <a:lvl1pPr marL="0" indent="0">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10" name="Text Placeholder 3"/>
          <p:cNvSpPr>
            <a:spLocks noGrp="1"/>
          </p:cNvSpPr>
          <p:nvPr>
            <p:ph type="body" sz="half" idx="16"/>
          </p:nvPr>
        </p:nvSpPr>
        <p:spPr>
          <a:xfrm>
            <a:off x="4095588" y="4277911"/>
            <a:ext cx="3121152" cy="4143663"/>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11" name="Text Placeholder 4"/>
          <p:cNvSpPr>
            <a:spLocks noGrp="1"/>
          </p:cNvSpPr>
          <p:nvPr>
            <p:ph type="body" sz="quarter" idx="13"/>
          </p:nvPr>
        </p:nvSpPr>
        <p:spPr>
          <a:xfrm>
            <a:off x="7432727" y="3323553"/>
            <a:ext cx="3121152" cy="819573"/>
          </a:xfrm>
        </p:spPr>
        <p:txBody>
          <a:bodyPr anchor="b">
            <a:noAutofit/>
          </a:bodyPr>
          <a:lstStyle>
            <a:lvl1pPr marL="0" indent="0">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12" name="Text Placeholder 3"/>
          <p:cNvSpPr>
            <a:spLocks noGrp="1"/>
          </p:cNvSpPr>
          <p:nvPr>
            <p:ph type="body" sz="half" idx="17"/>
          </p:nvPr>
        </p:nvSpPr>
        <p:spPr>
          <a:xfrm>
            <a:off x="7443228" y="4277910"/>
            <a:ext cx="3121152" cy="4143663"/>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3" name="Date Placeholder 2"/>
          <p:cNvSpPr>
            <a:spLocks noGrp="1"/>
          </p:cNvSpPr>
          <p:nvPr>
            <p:ph type="dt" sz="half" idx="10"/>
          </p:nvPr>
        </p:nvSpPr>
        <p:spPr/>
        <p:txBody>
          <a:bodyPr/>
          <a:lstStyle/>
          <a:p>
            <a:fld id="{6A2534D9-728D-4ED3-87B8-64B9BACD7D44}" type="datetimeFigureOut">
              <a:rPr lang="en-US" smtClean="0"/>
              <a:t>2/28/2018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68721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1" y="866988"/>
            <a:ext cx="13030356" cy="2385116"/>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756109" y="1071258"/>
            <a:ext cx="9808404" cy="1537334"/>
          </a:xfrm>
        </p:spPr>
        <p:txBody>
          <a:bodyPr/>
          <a:lstStyle/>
          <a:p>
            <a:r>
              <a:rPr lang="en-US"/>
              <a:t>Click to edit Master title style</a:t>
            </a:r>
            <a:endParaRPr lang="en-US" dirty="0"/>
          </a:p>
        </p:txBody>
      </p:sp>
      <p:sp>
        <p:nvSpPr>
          <p:cNvPr id="19" name="Text Placeholder 2"/>
          <p:cNvSpPr>
            <a:spLocks noGrp="1"/>
          </p:cNvSpPr>
          <p:nvPr>
            <p:ph type="body" idx="1"/>
          </p:nvPr>
        </p:nvSpPr>
        <p:spPr>
          <a:xfrm>
            <a:off x="757179" y="6112004"/>
            <a:ext cx="3117877" cy="819573"/>
          </a:xfrm>
        </p:spPr>
        <p:txBody>
          <a:bodyPr anchor="b">
            <a:noAutofit/>
          </a:bodyPr>
          <a:lstStyle>
            <a:lvl1pPr marL="0" indent="0">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20" name="Picture Placeholder 2"/>
          <p:cNvSpPr>
            <a:spLocks noGrp="1" noChangeAspect="1"/>
          </p:cNvSpPr>
          <p:nvPr>
            <p:ph type="pic" idx="15"/>
          </p:nvPr>
        </p:nvSpPr>
        <p:spPr>
          <a:xfrm>
            <a:off x="757179" y="3323553"/>
            <a:ext cx="3117877" cy="2167467"/>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endParaRPr lang="en-US" dirty="0"/>
          </a:p>
        </p:txBody>
      </p:sp>
      <p:sp>
        <p:nvSpPr>
          <p:cNvPr id="21" name="Text Placeholder 3"/>
          <p:cNvSpPr>
            <a:spLocks noGrp="1"/>
          </p:cNvSpPr>
          <p:nvPr>
            <p:ph type="body" sz="half" idx="18"/>
          </p:nvPr>
        </p:nvSpPr>
        <p:spPr>
          <a:xfrm>
            <a:off x="757179" y="6931577"/>
            <a:ext cx="3117877" cy="1511000"/>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22" name="Text Placeholder 4"/>
          <p:cNvSpPr>
            <a:spLocks noGrp="1"/>
          </p:cNvSpPr>
          <p:nvPr>
            <p:ph type="body" sz="quarter" idx="3"/>
          </p:nvPr>
        </p:nvSpPr>
        <p:spPr>
          <a:xfrm>
            <a:off x="4082485" y="6112004"/>
            <a:ext cx="3150322" cy="819573"/>
          </a:xfrm>
        </p:spPr>
        <p:txBody>
          <a:bodyPr anchor="b">
            <a:noAutofit/>
          </a:bodyPr>
          <a:lstStyle>
            <a:lvl1pPr marL="0" indent="0">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23" name="Picture Placeholder 2"/>
          <p:cNvSpPr>
            <a:spLocks noGrp="1" noChangeAspect="1"/>
          </p:cNvSpPr>
          <p:nvPr>
            <p:ph type="pic" idx="21"/>
          </p:nvPr>
        </p:nvSpPr>
        <p:spPr>
          <a:xfrm>
            <a:off x="4082485" y="3323553"/>
            <a:ext cx="3150322" cy="2167467"/>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endParaRPr lang="en-US" dirty="0"/>
          </a:p>
        </p:txBody>
      </p:sp>
      <p:sp>
        <p:nvSpPr>
          <p:cNvPr id="24" name="Text Placeholder 3"/>
          <p:cNvSpPr>
            <a:spLocks noGrp="1"/>
          </p:cNvSpPr>
          <p:nvPr>
            <p:ph type="body" sz="half" idx="19"/>
          </p:nvPr>
        </p:nvSpPr>
        <p:spPr>
          <a:xfrm>
            <a:off x="4081042" y="6931576"/>
            <a:ext cx="3154495" cy="1511000"/>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25" name="Text Placeholder 4"/>
          <p:cNvSpPr>
            <a:spLocks noGrp="1"/>
          </p:cNvSpPr>
          <p:nvPr>
            <p:ph type="body" sz="quarter" idx="13"/>
          </p:nvPr>
        </p:nvSpPr>
        <p:spPr>
          <a:xfrm>
            <a:off x="7439685" y="6112004"/>
            <a:ext cx="3120829" cy="819573"/>
          </a:xfrm>
        </p:spPr>
        <p:txBody>
          <a:bodyPr anchor="b">
            <a:noAutofit/>
          </a:bodyPr>
          <a:lstStyle>
            <a:lvl1pPr marL="0" indent="0">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26" name="Picture Placeholder 2"/>
          <p:cNvSpPr>
            <a:spLocks noGrp="1" noChangeAspect="1"/>
          </p:cNvSpPr>
          <p:nvPr>
            <p:ph type="pic" idx="22"/>
          </p:nvPr>
        </p:nvSpPr>
        <p:spPr>
          <a:xfrm>
            <a:off x="7439684" y="3323553"/>
            <a:ext cx="3120829" cy="2167467"/>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endParaRPr lang="en-US" dirty="0"/>
          </a:p>
        </p:txBody>
      </p:sp>
      <p:sp>
        <p:nvSpPr>
          <p:cNvPr id="27" name="Text Placeholder 3"/>
          <p:cNvSpPr>
            <a:spLocks noGrp="1"/>
          </p:cNvSpPr>
          <p:nvPr>
            <p:ph type="body" sz="half" idx="20"/>
          </p:nvPr>
        </p:nvSpPr>
        <p:spPr>
          <a:xfrm>
            <a:off x="7439551" y="6931573"/>
            <a:ext cx="3124962" cy="1511000"/>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3" name="Date Placeholder 2"/>
          <p:cNvSpPr>
            <a:spLocks noGrp="1"/>
          </p:cNvSpPr>
          <p:nvPr>
            <p:ph type="dt" sz="half" idx="10"/>
          </p:nvPr>
        </p:nvSpPr>
        <p:spPr/>
        <p:txBody>
          <a:bodyPr/>
          <a:lstStyle/>
          <a:p>
            <a:fld id="{6A2534D9-728D-4ED3-87B8-64B9BACD7D44}" type="datetimeFigureOut">
              <a:rPr lang="en-US" smtClean="0"/>
              <a:t>2/28/2018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91761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1" y="866988"/>
            <a:ext cx="13030356" cy="2385116"/>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56109" y="1071258"/>
            <a:ext cx="9808404" cy="1537334"/>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2534D9-728D-4ED3-87B8-64B9BACD7D44}" type="datetimeFigureOut">
              <a:rPr lang="en-US" smtClean="0"/>
              <a:t>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5250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6507101" y="3907098"/>
            <a:ext cx="9760078" cy="1945883"/>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10616601" y="866982"/>
            <a:ext cx="1521212" cy="63458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25677" y="866985"/>
            <a:ext cx="9353044" cy="75755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152560" y="8442579"/>
            <a:ext cx="2926080" cy="519289"/>
          </a:xfrm>
        </p:spPr>
        <p:txBody>
          <a:bodyPr/>
          <a:lstStyle/>
          <a:p>
            <a:fld id="{6A2534D9-728D-4ED3-87B8-64B9BACD7D44}" type="datetimeFigureOut">
              <a:rPr lang="en-US" smtClean="0"/>
              <a:t>2/28/2018</a:t>
            </a:fld>
            <a:endParaRPr lang="en-US"/>
          </a:p>
        </p:txBody>
      </p:sp>
      <p:sp>
        <p:nvSpPr>
          <p:cNvPr id="5" name="Footer Placeholder 4"/>
          <p:cNvSpPr>
            <a:spLocks noGrp="1"/>
          </p:cNvSpPr>
          <p:nvPr>
            <p:ph type="ftr" sz="quarter" idx="11"/>
          </p:nvPr>
        </p:nvSpPr>
        <p:spPr>
          <a:xfrm>
            <a:off x="725677" y="8442581"/>
            <a:ext cx="6426964" cy="519289"/>
          </a:xfrm>
        </p:spPr>
        <p:txBody>
          <a:bodyPr/>
          <a:lstStyle/>
          <a:p>
            <a:endParaRPr lang="en-US"/>
          </a:p>
        </p:txBody>
      </p:sp>
      <p:sp>
        <p:nvSpPr>
          <p:cNvPr id="6" name="Slide Number Placeholder 5"/>
          <p:cNvSpPr>
            <a:spLocks noGrp="1"/>
          </p:cNvSpPr>
          <p:nvPr>
            <p:ph type="sldNum" sz="quarter" idx="12"/>
          </p:nvPr>
        </p:nvSpPr>
        <p:spPr>
          <a:xfrm>
            <a:off x="10568749" y="7726222"/>
            <a:ext cx="1635038" cy="1810631"/>
          </a:xfrm>
        </p:spPr>
        <p:txBody>
          <a:bodyPr anchor="t"/>
          <a:lstStyle>
            <a:lvl1pPr algn="ctr">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1201505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180221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1" y="866988"/>
            <a:ext cx="13030356" cy="2385116"/>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2534D9-728D-4ED3-87B8-64B9BACD7D44}" type="datetimeFigureOut">
              <a:rPr lang="en-US" smtClean="0"/>
              <a:t>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87231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1" y="3880438"/>
            <a:ext cx="13030356" cy="2385116"/>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56109" y="4081628"/>
            <a:ext cx="9797902" cy="1551343"/>
          </a:xfrm>
        </p:spPr>
        <p:txBody>
          <a:bodyPr anchor="ctr">
            <a:normAutofit/>
          </a:bodyPr>
          <a:lstStyle>
            <a:lvl1pPr algn="r">
              <a:defRPr sz="5120"/>
            </a:lvl1pPr>
          </a:lstStyle>
          <a:p>
            <a:r>
              <a:rPr lang="en-US"/>
              <a:t>Click to edit Master title style</a:t>
            </a:r>
            <a:endParaRPr lang="en-US" dirty="0"/>
          </a:p>
        </p:txBody>
      </p:sp>
      <p:sp>
        <p:nvSpPr>
          <p:cNvPr id="3" name="Text Placeholder 2"/>
          <p:cNvSpPr>
            <a:spLocks noGrp="1"/>
          </p:cNvSpPr>
          <p:nvPr>
            <p:ph type="body" idx="1"/>
          </p:nvPr>
        </p:nvSpPr>
        <p:spPr>
          <a:xfrm>
            <a:off x="756109" y="6019090"/>
            <a:ext cx="9797902" cy="2423491"/>
          </a:xfrm>
        </p:spPr>
        <p:txBody>
          <a:bodyPr>
            <a:normAutofit/>
          </a:bodyPr>
          <a:lstStyle>
            <a:lvl1pPr marL="0" indent="0" algn="r">
              <a:buNone/>
              <a:defRPr sz="2844">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631374" y="8442579"/>
            <a:ext cx="2926080" cy="519289"/>
          </a:xfrm>
        </p:spPr>
        <p:txBody>
          <a:bodyPr/>
          <a:lstStyle/>
          <a:p>
            <a:fld id="{6A2534D9-728D-4ED3-87B8-64B9BACD7D44}" type="datetimeFigureOut">
              <a:rPr lang="en-US" smtClean="0"/>
              <a:t>2/28/2018</a:t>
            </a:fld>
            <a:endParaRPr lang="en-US"/>
          </a:p>
        </p:txBody>
      </p:sp>
      <p:sp>
        <p:nvSpPr>
          <p:cNvPr id="5" name="Footer Placeholder 4"/>
          <p:cNvSpPr>
            <a:spLocks noGrp="1"/>
          </p:cNvSpPr>
          <p:nvPr>
            <p:ph type="ftr" sz="quarter" idx="11"/>
          </p:nvPr>
        </p:nvSpPr>
        <p:spPr>
          <a:xfrm>
            <a:off x="758614" y="8442581"/>
            <a:ext cx="6875979" cy="519289"/>
          </a:xfrm>
        </p:spPr>
        <p:txBody>
          <a:bodyPr/>
          <a:lstStyle/>
          <a:p>
            <a:endParaRPr lang="en-US"/>
          </a:p>
        </p:txBody>
      </p:sp>
      <p:sp>
        <p:nvSpPr>
          <p:cNvPr id="6" name="Slide Number Placeholder 5"/>
          <p:cNvSpPr>
            <a:spLocks noGrp="1"/>
          </p:cNvSpPr>
          <p:nvPr>
            <p:ph type="sldNum" sz="quarter" idx="12"/>
          </p:nvPr>
        </p:nvSpPr>
        <p:spPr>
          <a:xfrm>
            <a:off x="11173601" y="4081631"/>
            <a:ext cx="1635322" cy="1551344"/>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70178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1" y="866988"/>
            <a:ext cx="13030356" cy="2385116"/>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58613" y="1071258"/>
            <a:ext cx="9795399" cy="153733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58614" y="3323553"/>
            <a:ext cx="4775679" cy="5119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775827" y="3323553"/>
            <a:ext cx="4778185" cy="5119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2534D9-728D-4ED3-87B8-64B9BACD7D44}" type="datetimeFigureOut">
              <a:rPr lang="en-US" smtClean="0"/>
              <a:t>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58009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1" y="866988"/>
            <a:ext cx="13030356" cy="2385116"/>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56109" y="1071261"/>
            <a:ext cx="9808404" cy="153733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82294" y="3323555"/>
            <a:ext cx="4473003" cy="985792"/>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756108" y="4309347"/>
            <a:ext cx="4788686" cy="4133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0875" y="3323553"/>
            <a:ext cx="4473638" cy="9842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5775828" y="4309347"/>
            <a:ext cx="4788685" cy="4133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2534D9-728D-4ED3-87B8-64B9BACD7D44}" type="datetimeFigureOut">
              <a:rPr lang="en-US" smtClean="0"/>
              <a:t>2/28/2018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73809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1" y="866988"/>
            <a:ext cx="13030356" cy="2385116"/>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2534D9-728D-4ED3-87B8-64B9BACD7D44}" type="datetimeFigureOut">
              <a:rPr lang="en-US" smtClean="0"/>
              <a:t>2/28/2018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25813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10975598" y="2806417"/>
            <a:ext cx="2054758" cy="205184"/>
          </a:xfrm>
          <a:prstGeom prst="rect">
            <a:avLst/>
          </a:prstGeom>
        </p:spPr>
      </p:pic>
      <p:sp>
        <p:nvSpPr>
          <p:cNvPr id="14" name="Rectangle 13"/>
          <p:cNvSpPr/>
          <p:nvPr/>
        </p:nvSpPr>
        <p:spPr>
          <a:xfrm>
            <a:off x="10966428" y="866986"/>
            <a:ext cx="2038373" cy="19458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A2534D9-728D-4ED3-87B8-64B9BACD7D44}" type="datetimeFigureOut">
              <a:rPr lang="en-US" smtClean="0"/>
              <a:t>2/28/2018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63020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1" y="866988"/>
            <a:ext cx="13030356" cy="2385116"/>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56109" y="1071256"/>
            <a:ext cx="9808404" cy="1537337"/>
          </a:xfrm>
        </p:spPr>
        <p:txBody>
          <a:bodyPr anchor="ctr">
            <a:normAutofit/>
          </a:bodyPr>
          <a:lstStyle>
            <a:lvl1pPr>
              <a:defRPr sz="5120"/>
            </a:lvl1pPr>
          </a:lstStyle>
          <a:p>
            <a:r>
              <a:rPr lang="en-US"/>
              <a:t>Click to edit Master title style</a:t>
            </a:r>
            <a:endParaRPr lang="en-US" dirty="0"/>
          </a:p>
        </p:txBody>
      </p:sp>
      <p:sp>
        <p:nvSpPr>
          <p:cNvPr id="3" name="Content Placeholder 2"/>
          <p:cNvSpPr>
            <a:spLocks noGrp="1"/>
          </p:cNvSpPr>
          <p:nvPr>
            <p:ph idx="1"/>
          </p:nvPr>
        </p:nvSpPr>
        <p:spPr>
          <a:xfrm>
            <a:off x="4998237" y="3323555"/>
            <a:ext cx="5566276" cy="5119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58615" y="3323553"/>
            <a:ext cx="3976875" cy="5119029"/>
          </a:xfrm>
        </p:spPr>
        <p:txBody>
          <a:bodyPr anchor="ct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6A2534D9-728D-4ED3-87B8-64B9BACD7D44}" type="datetimeFigureOut">
              <a:rPr lang="en-US" smtClean="0"/>
              <a:t>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88722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1" y="866988"/>
            <a:ext cx="13030356" cy="2385116"/>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56109" y="1071258"/>
            <a:ext cx="9808404" cy="1537334"/>
          </a:xfrm>
        </p:spPr>
        <p:txBody>
          <a:bodyPr anchor="ctr">
            <a:normAutofit/>
          </a:bodyPr>
          <a:lstStyle>
            <a:lvl1pPr>
              <a:defRPr sz="51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93360" y="3323554"/>
            <a:ext cx="5571153" cy="5119022"/>
          </a:xfrm>
          <a:noFill/>
          <a:ln>
            <a:noFill/>
          </a:ln>
          <a:effectLst>
            <a:outerShdw blurRad="76200" dist="63500" dir="5040000" algn="tl" rotWithShape="0">
              <a:srgbClr val="000000">
                <a:alpha val="41000"/>
              </a:srgbClr>
            </a:outerShdw>
          </a:effectLst>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756108" y="3323555"/>
            <a:ext cx="3980070" cy="5119026"/>
          </a:xfrm>
        </p:spPr>
        <p:txBody>
          <a:bodyPr anchor="ct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6A2534D9-728D-4ED3-87B8-64B9BACD7D44}" type="datetimeFigureOut">
              <a:rPr lang="en-US" smtClean="0"/>
              <a:t>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77715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alphaModFix amt="87000"/>
            <a:duotone>
              <a:schemeClr val="accent2">
                <a:shade val="45000"/>
                <a:satMod val="135000"/>
              </a:schemeClr>
              <a:prstClr val="white"/>
            </a:duotone>
          </a:blip>
          <a:srcRect/>
          <a:stretch>
            <a:fillRect l="-9000" t="-284000" r="-16000" b="-49000"/>
          </a:stretch>
        </a:blipFill>
        <a:effectLst/>
      </p:bgPr>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21">
            <a:alphaModFix amt="10000"/>
            <a:extLst>
              <a:ext uri="{28A0092B-C50C-407E-A947-70E740481C1C}">
                <a14:useLocalDpi xmlns:a14="http://schemas.microsoft.com/office/drawing/2010/main" val="0"/>
              </a:ext>
            </a:extLst>
          </a:blip>
          <a:srcRect/>
          <a:stretch>
            <a:fillRect/>
          </a:stretch>
        </p:blipFill>
        <p:spPr bwMode="auto">
          <a:xfrm>
            <a:off x="0" y="1"/>
            <a:ext cx="13004800" cy="97536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756109" y="1071258"/>
            <a:ext cx="9808404" cy="15373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58614" y="3323553"/>
            <a:ext cx="9795398" cy="51190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34320" y="8442579"/>
            <a:ext cx="2926080" cy="519289"/>
          </a:xfrm>
          <a:prstGeom prst="rect">
            <a:avLst/>
          </a:prstGeom>
        </p:spPr>
        <p:txBody>
          <a:bodyPr vert="horz" lIns="91440" tIns="45720" rIns="91440" bIns="45720" rtlCol="0" anchor="ctr"/>
          <a:lstStyle>
            <a:lvl1pPr algn="r">
              <a:defRPr sz="1493">
                <a:solidFill>
                  <a:schemeClr val="tx1">
                    <a:tint val="75000"/>
                  </a:schemeClr>
                </a:solidFill>
              </a:defRPr>
            </a:lvl1pPr>
          </a:lstStyle>
          <a:p>
            <a:fld id="{6A2534D9-728D-4ED3-87B8-64B9BACD7D44}" type="datetimeFigureOut">
              <a:rPr lang="en-US" smtClean="0"/>
              <a:t>2/28/2018</a:t>
            </a:fld>
            <a:endParaRPr lang="en-US"/>
          </a:p>
        </p:txBody>
      </p:sp>
      <p:sp>
        <p:nvSpPr>
          <p:cNvPr id="5" name="Footer Placeholder 4"/>
          <p:cNvSpPr>
            <a:spLocks noGrp="1"/>
          </p:cNvSpPr>
          <p:nvPr>
            <p:ph type="ftr" sz="quarter" idx="3"/>
          </p:nvPr>
        </p:nvSpPr>
        <p:spPr>
          <a:xfrm>
            <a:off x="758614" y="8442581"/>
            <a:ext cx="6875979" cy="519289"/>
          </a:xfrm>
          <a:prstGeom prst="rect">
            <a:avLst/>
          </a:prstGeom>
        </p:spPr>
        <p:txBody>
          <a:bodyPr vert="horz" lIns="91440" tIns="45720" rIns="91440" bIns="45720" rtlCol="0" anchor="ctr"/>
          <a:lstStyle>
            <a:lvl1pPr algn="l">
              <a:defRPr sz="149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162453" y="1071258"/>
            <a:ext cx="1646470" cy="1551344"/>
          </a:xfrm>
          <a:prstGeom prst="rect">
            <a:avLst/>
          </a:prstGeom>
        </p:spPr>
        <p:txBody>
          <a:bodyPr vert="horz" lIns="91440" tIns="45720" rIns="91440" bIns="45720" rtlCol="0" anchor="ctr"/>
          <a:lstStyle>
            <a:lvl1pPr algn="l">
              <a:defRPr sz="512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1323582413"/>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txStyles>
    <p:titleStyle>
      <a:lvl1pPr algn="l" defTabSz="130046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413"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276"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276"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1991"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1991"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1991"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1991"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Lenox%20Roofing%20Solutions%20Manual.docx"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tif"/></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54.png"/><Relationship Id="rId4" Type="http://schemas.openxmlformats.org/officeDocument/2006/relationships/image" Target="../media/image53.tif"/></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27.png"/><Relationship Id="rId4" Type="http://schemas.openxmlformats.org/officeDocument/2006/relationships/image" Target="../media/image64.png"/><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19.tiff"/><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asted-image.tif">
            <a:hlinkClick r:id="rId3" action="ppaction://hlinkfile"/>
          </p:cNvPr>
          <p:cNvPicPr>
            <a:picLocks noChangeAspect="1"/>
          </p:cNvPicPr>
          <p:nvPr/>
        </p:nvPicPr>
        <p:blipFill>
          <a:blip r:embed="rId4">
            <a:extLst/>
          </a:blip>
          <a:stretch>
            <a:fillRect/>
          </a:stretch>
        </p:blipFill>
        <p:spPr>
          <a:xfrm>
            <a:off x="-820123" y="-2283"/>
            <a:ext cx="14645046" cy="9753601"/>
          </a:xfrm>
          <a:prstGeom prst="rect">
            <a:avLst/>
          </a:prstGeom>
          <a:ln w="12700">
            <a:miter lim="400000"/>
          </a:ln>
        </p:spPr>
      </p:pic>
      <p:pic>
        <p:nvPicPr>
          <p:cNvPr id="4" name="Picture 3">
            <a:extLst>
              <a:ext uri="{FF2B5EF4-FFF2-40B4-BE49-F238E27FC236}">
                <a16:creationId xmlns:a16="http://schemas.microsoft.com/office/drawing/2014/main" id="{8DC9CA87-77F8-4616-AB96-D246DA3C4D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8373" y="277811"/>
            <a:ext cx="4690882" cy="2395733"/>
          </a:xfrm>
          <a:prstGeom prst="rect">
            <a:avLst/>
          </a:prstGeom>
        </p:spPr>
      </p:pic>
    </p:spTree>
    <p:extLst>
      <p:ext uri="{BB962C8B-B14F-4D97-AF65-F5344CB8AC3E}">
        <p14:creationId xmlns:p14="http://schemas.microsoft.com/office/powerpoint/2010/main" val="2828196620"/>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vectorstock-292464-yellow-house-with-red-roof-vector.jpg"/>
          <p:cNvPicPr>
            <a:picLocks noChangeAspect="1"/>
          </p:cNvPicPr>
          <p:nvPr/>
        </p:nvPicPr>
        <p:blipFill>
          <a:blip r:embed="rId3">
            <a:extLst/>
          </a:blip>
          <a:srcRect l="256" t="2518" r="100" b="2817"/>
          <a:stretch>
            <a:fillRect/>
          </a:stretch>
        </p:blipFill>
        <p:spPr>
          <a:xfrm>
            <a:off x="3187631" y="-1104770"/>
            <a:ext cx="462360" cy="462375"/>
          </a:xfrm>
          <a:custGeom>
            <a:avLst/>
            <a:gdLst/>
            <a:ahLst/>
            <a:cxnLst>
              <a:cxn ang="0">
                <a:pos x="wd2" y="hd2"/>
              </a:cxn>
              <a:cxn ang="5400000">
                <a:pos x="wd2" y="hd2"/>
              </a:cxn>
              <a:cxn ang="10800000">
                <a:pos x="wd2" y="hd2"/>
              </a:cxn>
              <a:cxn ang="16200000">
                <a:pos x="wd2" y="hd2"/>
              </a:cxn>
            </a:cxnLst>
            <a:rect l="0" t="0" r="r" b="b"/>
            <a:pathLst>
              <a:path w="21600" h="21595" extrusionOk="0">
                <a:moveTo>
                  <a:pt x="15296" y="0"/>
                </a:moveTo>
                <a:cubicBezTo>
                  <a:pt x="15276" y="-1"/>
                  <a:pt x="14417" y="280"/>
                  <a:pt x="13386" y="630"/>
                </a:cubicBezTo>
                <a:lnTo>
                  <a:pt x="11514" y="1260"/>
                </a:lnTo>
                <a:lnTo>
                  <a:pt x="11013" y="1130"/>
                </a:lnTo>
                <a:cubicBezTo>
                  <a:pt x="10190" y="918"/>
                  <a:pt x="10112" y="919"/>
                  <a:pt x="9882" y="1000"/>
                </a:cubicBezTo>
                <a:cubicBezTo>
                  <a:pt x="9766" y="1042"/>
                  <a:pt x="9623" y="1073"/>
                  <a:pt x="9567" y="1075"/>
                </a:cubicBezTo>
                <a:cubicBezTo>
                  <a:pt x="9511" y="1076"/>
                  <a:pt x="9375" y="1123"/>
                  <a:pt x="9252" y="1186"/>
                </a:cubicBezTo>
                <a:cubicBezTo>
                  <a:pt x="9129" y="1249"/>
                  <a:pt x="8953" y="1316"/>
                  <a:pt x="8862" y="1316"/>
                </a:cubicBezTo>
                <a:cubicBezTo>
                  <a:pt x="8608" y="1316"/>
                  <a:pt x="8511" y="1461"/>
                  <a:pt x="8492" y="1909"/>
                </a:cubicBezTo>
                <a:lnTo>
                  <a:pt x="8473" y="2298"/>
                </a:lnTo>
                <a:lnTo>
                  <a:pt x="7157" y="2743"/>
                </a:lnTo>
                <a:lnTo>
                  <a:pt x="5822" y="3206"/>
                </a:lnTo>
                <a:lnTo>
                  <a:pt x="3356" y="5727"/>
                </a:lnTo>
                <a:cubicBezTo>
                  <a:pt x="1998" y="7110"/>
                  <a:pt x="667" y="8448"/>
                  <a:pt x="408" y="8711"/>
                </a:cubicBezTo>
                <a:lnTo>
                  <a:pt x="0" y="9138"/>
                </a:lnTo>
                <a:lnTo>
                  <a:pt x="167" y="9175"/>
                </a:lnTo>
                <a:cubicBezTo>
                  <a:pt x="597" y="9297"/>
                  <a:pt x="830" y="9310"/>
                  <a:pt x="1020" y="9212"/>
                </a:cubicBezTo>
                <a:cubicBezTo>
                  <a:pt x="1205" y="9116"/>
                  <a:pt x="1319" y="9128"/>
                  <a:pt x="1298" y="9249"/>
                </a:cubicBezTo>
                <a:cubicBezTo>
                  <a:pt x="1292" y="9286"/>
                  <a:pt x="1314" y="9538"/>
                  <a:pt x="1335" y="9805"/>
                </a:cubicBezTo>
                <a:cubicBezTo>
                  <a:pt x="1356" y="10071"/>
                  <a:pt x="1395" y="10811"/>
                  <a:pt x="1428" y="11455"/>
                </a:cubicBezTo>
                <a:cubicBezTo>
                  <a:pt x="1460" y="12098"/>
                  <a:pt x="1531" y="13265"/>
                  <a:pt x="1576" y="14049"/>
                </a:cubicBezTo>
                <a:cubicBezTo>
                  <a:pt x="1679" y="15866"/>
                  <a:pt x="1711" y="16682"/>
                  <a:pt x="1743" y="17775"/>
                </a:cubicBezTo>
                <a:cubicBezTo>
                  <a:pt x="1757" y="18258"/>
                  <a:pt x="1771" y="18660"/>
                  <a:pt x="1780" y="18665"/>
                </a:cubicBezTo>
                <a:cubicBezTo>
                  <a:pt x="1849" y="18705"/>
                  <a:pt x="4111" y="19332"/>
                  <a:pt x="4190" y="19332"/>
                </a:cubicBezTo>
                <a:cubicBezTo>
                  <a:pt x="4246" y="19332"/>
                  <a:pt x="4966" y="19525"/>
                  <a:pt x="5785" y="19758"/>
                </a:cubicBezTo>
                <a:cubicBezTo>
                  <a:pt x="6604" y="19992"/>
                  <a:pt x="7526" y="20250"/>
                  <a:pt x="7824" y="20333"/>
                </a:cubicBezTo>
                <a:cubicBezTo>
                  <a:pt x="8122" y="20416"/>
                  <a:pt x="8389" y="20515"/>
                  <a:pt x="8436" y="20555"/>
                </a:cubicBezTo>
                <a:cubicBezTo>
                  <a:pt x="8483" y="20596"/>
                  <a:pt x="8814" y="20713"/>
                  <a:pt x="9159" y="20815"/>
                </a:cubicBezTo>
                <a:cubicBezTo>
                  <a:pt x="9504" y="20917"/>
                  <a:pt x="10150" y="21106"/>
                  <a:pt x="10605" y="21241"/>
                </a:cubicBezTo>
                <a:cubicBezTo>
                  <a:pt x="11060" y="21377"/>
                  <a:pt x="11534" y="21507"/>
                  <a:pt x="11644" y="21538"/>
                </a:cubicBezTo>
                <a:cubicBezTo>
                  <a:pt x="11753" y="21569"/>
                  <a:pt x="11888" y="21599"/>
                  <a:pt x="11940" y="21593"/>
                </a:cubicBezTo>
                <a:cubicBezTo>
                  <a:pt x="12023" y="21585"/>
                  <a:pt x="12921" y="20876"/>
                  <a:pt x="14907" y="19295"/>
                </a:cubicBezTo>
                <a:cubicBezTo>
                  <a:pt x="15510" y="18815"/>
                  <a:pt x="17866" y="16972"/>
                  <a:pt x="18430" y="16533"/>
                </a:cubicBezTo>
                <a:cubicBezTo>
                  <a:pt x="18611" y="16392"/>
                  <a:pt x="19072" y="16028"/>
                  <a:pt x="19468" y="15718"/>
                </a:cubicBezTo>
                <a:lnTo>
                  <a:pt x="20191" y="15143"/>
                </a:lnTo>
                <a:lnTo>
                  <a:pt x="20191" y="14624"/>
                </a:lnTo>
                <a:cubicBezTo>
                  <a:pt x="20190" y="14101"/>
                  <a:pt x="20229" y="13423"/>
                  <a:pt x="20395" y="11436"/>
                </a:cubicBezTo>
                <a:cubicBezTo>
                  <a:pt x="20445" y="10840"/>
                  <a:pt x="20528" y="9763"/>
                  <a:pt x="20580" y="9045"/>
                </a:cubicBezTo>
                <a:lnTo>
                  <a:pt x="20673" y="7729"/>
                </a:lnTo>
                <a:lnTo>
                  <a:pt x="21155" y="7469"/>
                </a:lnTo>
                <a:lnTo>
                  <a:pt x="21600" y="7210"/>
                </a:lnTo>
                <a:lnTo>
                  <a:pt x="20265" y="5671"/>
                </a:lnTo>
                <a:cubicBezTo>
                  <a:pt x="19518" y="4818"/>
                  <a:pt x="18743" y="3941"/>
                  <a:pt x="18541" y="3707"/>
                </a:cubicBezTo>
                <a:cubicBezTo>
                  <a:pt x="18339" y="3473"/>
                  <a:pt x="17979" y="3051"/>
                  <a:pt x="17744" y="2780"/>
                </a:cubicBezTo>
                <a:cubicBezTo>
                  <a:pt x="17508" y="2509"/>
                  <a:pt x="16879" y="1781"/>
                  <a:pt x="16334" y="1149"/>
                </a:cubicBezTo>
                <a:cubicBezTo>
                  <a:pt x="15790" y="517"/>
                  <a:pt x="15316" y="0"/>
                  <a:pt x="15296" y="0"/>
                </a:cubicBezTo>
                <a:close/>
              </a:path>
            </a:pathLst>
          </a:custGeom>
          <a:ln w="12700">
            <a:miter lim="400000"/>
          </a:ln>
        </p:spPr>
      </p:pic>
      <p:pic>
        <p:nvPicPr>
          <p:cNvPr id="61" name="vectorstock-292464-yellow-house-with-red-roof-vector.jpg"/>
          <p:cNvPicPr>
            <a:picLocks noChangeAspect="1"/>
          </p:cNvPicPr>
          <p:nvPr/>
        </p:nvPicPr>
        <p:blipFill>
          <a:blip r:embed="rId3">
            <a:extLst/>
          </a:blip>
          <a:srcRect l="256" t="2518" r="100" b="2817"/>
          <a:stretch>
            <a:fillRect/>
          </a:stretch>
        </p:blipFill>
        <p:spPr>
          <a:xfrm>
            <a:off x="4584631" y="-1917570"/>
            <a:ext cx="462360" cy="462375"/>
          </a:xfrm>
          <a:custGeom>
            <a:avLst/>
            <a:gdLst/>
            <a:ahLst/>
            <a:cxnLst>
              <a:cxn ang="0">
                <a:pos x="wd2" y="hd2"/>
              </a:cxn>
              <a:cxn ang="5400000">
                <a:pos x="wd2" y="hd2"/>
              </a:cxn>
              <a:cxn ang="10800000">
                <a:pos x="wd2" y="hd2"/>
              </a:cxn>
              <a:cxn ang="16200000">
                <a:pos x="wd2" y="hd2"/>
              </a:cxn>
            </a:cxnLst>
            <a:rect l="0" t="0" r="r" b="b"/>
            <a:pathLst>
              <a:path w="21600" h="21595" extrusionOk="0">
                <a:moveTo>
                  <a:pt x="15296" y="0"/>
                </a:moveTo>
                <a:cubicBezTo>
                  <a:pt x="15276" y="-1"/>
                  <a:pt x="14417" y="280"/>
                  <a:pt x="13386" y="630"/>
                </a:cubicBezTo>
                <a:lnTo>
                  <a:pt x="11514" y="1260"/>
                </a:lnTo>
                <a:lnTo>
                  <a:pt x="11013" y="1130"/>
                </a:lnTo>
                <a:cubicBezTo>
                  <a:pt x="10190" y="918"/>
                  <a:pt x="10112" y="919"/>
                  <a:pt x="9882" y="1000"/>
                </a:cubicBezTo>
                <a:cubicBezTo>
                  <a:pt x="9766" y="1042"/>
                  <a:pt x="9623" y="1073"/>
                  <a:pt x="9567" y="1075"/>
                </a:cubicBezTo>
                <a:cubicBezTo>
                  <a:pt x="9511" y="1076"/>
                  <a:pt x="9375" y="1123"/>
                  <a:pt x="9252" y="1186"/>
                </a:cubicBezTo>
                <a:cubicBezTo>
                  <a:pt x="9129" y="1249"/>
                  <a:pt x="8953" y="1316"/>
                  <a:pt x="8862" y="1316"/>
                </a:cubicBezTo>
                <a:cubicBezTo>
                  <a:pt x="8608" y="1316"/>
                  <a:pt x="8511" y="1461"/>
                  <a:pt x="8492" y="1909"/>
                </a:cubicBezTo>
                <a:lnTo>
                  <a:pt x="8473" y="2298"/>
                </a:lnTo>
                <a:lnTo>
                  <a:pt x="7157" y="2743"/>
                </a:lnTo>
                <a:lnTo>
                  <a:pt x="5822" y="3206"/>
                </a:lnTo>
                <a:lnTo>
                  <a:pt x="3356" y="5727"/>
                </a:lnTo>
                <a:cubicBezTo>
                  <a:pt x="1998" y="7110"/>
                  <a:pt x="667" y="8448"/>
                  <a:pt x="408" y="8711"/>
                </a:cubicBezTo>
                <a:lnTo>
                  <a:pt x="0" y="9138"/>
                </a:lnTo>
                <a:lnTo>
                  <a:pt x="167" y="9175"/>
                </a:lnTo>
                <a:cubicBezTo>
                  <a:pt x="597" y="9297"/>
                  <a:pt x="830" y="9310"/>
                  <a:pt x="1020" y="9212"/>
                </a:cubicBezTo>
                <a:cubicBezTo>
                  <a:pt x="1205" y="9116"/>
                  <a:pt x="1319" y="9128"/>
                  <a:pt x="1298" y="9249"/>
                </a:cubicBezTo>
                <a:cubicBezTo>
                  <a:pt x="1292" y="9286"/>
                  <a:pt x="1314" y="9538"/>
                  <a:pt x="1335" y="9805"/>
                </a:cubicBezTo>
                <a:cubicBezTo>
                  <a:pt x="1356" y="10071"/>
                  <a:pt x="1395" y="10811"/>
                  <a:pt x="1428" y="11455"/>
                </a:cubicBezTo>
                <a:cubicBezTo>
                  <a:pt x="1460" y="12098"/>
                  <a:pt x="1531" y="13265"/>
                  <a:pt x="1576" y="14049"/>
                </a:cubicBezTo>
                <a:cubicBezTo>
                  <a:pt x="1679" y="15866"/>
                  <a:pt x="1711" y="16682"/>
                  <a:pt x="1743" y="17775"/>
                </a:cubicBezTo>
                <a:cubicBezTo>
                  <a:pt x="1757" y="18258"/>
                  <a:pt x="1771" y="18660"/>
                  <a:pt x="1780" y="18665"/>
                </a:cubicBezTo>
                <a:cubicBezTo>
                  <a:pt x="1849" y="18705"/>
                  <a:pt x="4111" y="19332"/>
                  <a:pt x="4190" y="19332"/>
                </a:cubicBezTo>
                <a:cubicBezTo>
                  <a:pt x="4246" y="19332"/>
                  <a:pt x="4966" y="19525"/>
                  <a:pt x="5785" y="19758"/>
                </a:cubicBezTo>
                <a:cubicBezTo>
                  <a:pt x="6604" y="19992"/>
                  <a:pt x="7526" y="20250"/>
                  <a:pt x="7824" y="20333"/>
                </a:cubicBezTo>
                <a:cubicBezTo>
                  <a:pt x="8122" y="20416"/>
                  <a:pt x="8389" y="20515"/>
                  <a:pt x="8436" y="20555"/>
                </a:cubicBezTo>
                <a:cubicBezTo>
                  <a:pt x="8483" y="20596"/>
                  <a:pt x="8814" y="20713"/>
                  <a:pt x="9159" y="20815"/>
                </a:cubicBezTo>
                <a:cubicBezTo>
                  <a:pt x="9504" y="20917"/>
                  <a:pt x="10150" y="21106"/>
                  <a:pt x="10605" y="21241"/>
                </a:cubicBezTo>
                <a:cubicBezTo>
                  <a:pt x="11060" y="21377"/>
                  <a:pt x="11534" y="21507"/>
                  <a:pt x="11644" y="21538"/>
                </a:cubicBezTo>
                <a:cubicBezTo>
                  <a:pt x="11753" y="21569"/>
                  <a:pt x="11888" y="21599"/>
                  <a:pt x="11940" y="21593"/>
                </a:cubicBezTo>
                <a:cubicBezTo>
                  <a:pt x="12023" y="21585"/>
                  <a:pt x="12921" y="20876"/>
                  <a:pt x="14907" y="19295"/>
                </a:cubicBezTo>
                <a:cubicBezTo>
                  <a:pt x="15510" y="18815"/>
                  <a:pt x="17866" y="16972"/>
                  <a:pt x="18430" y="16533"/>
                </a:cubicBezTo>
                <a:cubicBezTo>
                  <a:pt x="18611" y="16392"/>
                  <a:pt x="19072" y="16028"/>
                  <a:pt x="19468" y="15718"/>
                </a:cubicBezTo>
                <a:lnTo>
                  <a:pt x="20191" y="15143"/>
                </a:lnTo>
                <a:lnTo>
                  <a:pt x="20191" y="14624"/>
                </a:lnTo>
                <a:cubicBezTo>
                  <a:pt x="20190" y="14101"/>
                  <a:pt x="20229" y="13423"/>
                  <a:pt x="20395" y="11436"/>
                </a:cubicBezTo>
                <a:cubicBezTo>
                  <a:pt x="20445" y="10840"/>
                  <a:pt x="20528" y="9763"/>
                  <a:pt x="20580" y="9045"/>
                </a:cubicBezTo>
                <a:lnTo>
                  <a:pt x="20673" y="7729"/>
                </a:lnTo>
                <a:lnTo>
                  <a:pt x="21155" y="7469"/>
                </a:lnTo>
                <a:lnTo>
                  <a:pt x="21600" y="7210"/>
                </a:lnTo>
                <a:lnTo>
                  <a:pt x="20265" y="5671"/>
                </a:lnTo>
                <a:cubicBezTo>
                  <a:pt x="19518" y="4818"/>
                  <a:pt x="18743" y="3941"/>
                  <a:pt x="18541" y="3707"/>
                </a:cubicBezTo>
                <a:cubicBezTo>
                  <a:pt x="18339" y="3473"/>
                  <a:pt x="17979" y="3051"/>
                  <a:pt x="17744" y="2780"/>
                </a:cubicBezTo>
                <a:cubicBezTo>
                  <a:pt x="17508" y="2509"/>
                  <a:pt x="16879" y="1781"/>
                  <a:pt x="16334" y="1149"/>
                </a:cubicBezTo>
                <a:cubicBezTo>
                  <a:pt x="15790" y="517"/>
                  <a:pt x="15316" y="0"/>
                  <a:pt x="15296" y="0"/>
                </a:cubicBezTo>
                <a:close/>
              </a:path>
            </a:pathLst>
          </a:custGeom>
          <a:ln w="12700">
            <a:miter lim="400000"/>
          </a:ln>
        </p:spPr>
      </p:pic>
      <p:pic>
        <p:nvPicPr>
          <p:cNvPr id="62" name="vectorstock-292464-yellow-house-with-red-roof-vector.jpg"/>
          <p:cNvPicPr>
            <a:picLocks noChangeAspect="1"/>
          </p:cNvPicPr>
          <p:nvPr/>
        </p:nvPicPr>
        <p:blipFill>
          <a:blip r:embed="rId3">
            <a:extLst/>
          </a:blip>
          <a:srcRect l="256" t="2518" r="100" b="2817"/>
          <a:stretch>
            <a:fillRect/>
          </a:stretch>
        </p:blipFill>
        <p:spPr>
          <a:xfrm>
            <a:off x="3873431" y="10414130"/>
            <a:ext cx="462360" cy="462375"/>
          </a:xfrm>
          <a:custGeom>
            <a:avLst/>
            <a:gdLst/>
            <a:ahLst/>
            <a:cxnLst>
              <a:cxn ang="0">
                <a:pos x="wd2" y="hd2"/>
              </a:cxn>
              <a:cxn ang="5400000">
                <a:pos x="wd2" y="hd2"/>
              </a:cxn>
              <a:cxn ang="10800000">
                <a:pos x="wd2" y="hd2"/>
              </a:cxn>
              <a:cxn ang="16200000">
                <a:pos x="wd2" y="hd2"/>
              </a:cxn>
            </a:cxnLst>
            <a:rect l="0" t="0" r="r" b="b"/>
            <a:pathLst>
              <a:path w="21600" h="21595" extrusionOk="0">
                <a:moveTo>
                  <a:pt x="15296" y="0"/>
                </a:moveTo>
                <a:cubicBezTo>
                  <a:pt x="15276" y="-1"/>
                  <a:pt x="14417" y="280"/>
                  <a:pt x="13386" y="630"/>
                </a:cubicBezTo>
                <a:lnTo>
                  <a:pt x="11514" y="1260"/>
                </a:lnTo>
                <a:lnTo>
                  <a:pt x="11013" y="1130"/>
                </a:lnTo>
                <a:cubicBezTo>
                  <a:pt x="10190" y="918"/>
                  <a:pt x="10112" y="919"/>
                  <a:pt x="9882" y="1000"/>
                </a:cubicBezTo>
                <a:cubicBezTo>
                  <a:pt x="9766" y="1042"/>
                  <a:pt x="9623" y="1073"/>
                  <a:pt x="9567" y="1075"/>
                </a:cubicBezTo>
                <a:cubicBezTo>
                  <a:pt x="9511" y="1076"/>
                  <a:pt x="9375" y="1123"/>
                  <a:pt x="9252" y="1186"/>
                </a:cubicBezTo>
                <a:cubicBezTo>
                  <a:pt x="9129" y="1249"/>
                  <a:pt x="8953" y="1316"/>
                  <a:pt x="8862" y="1316"/>
                </a:cubicBezTo>
                <a:cubicBezTo>
                  <a:pt x="8608" y="1316"/>
                  <a:pt x="8511" y="1461"/>
                  <a:pt x="8492" y="1909"/>
                </a:cubicBezTo>
                <a:lnTo>
                  <a:pt x="8473" y="2298"/>
                </a:lnTo>
                <a:lnTo>
                  <a:pt x="7157" y="2743"/>
                </a:lnTo>
                <a:lnTo>
                  <a:pt x="5822" y="3206"/>
                </a:lnTo>
                <a:lnTo>
                  <a:pt x="3356" y="5727"/>
                </a:lnTo>
                <a:cubicBezTo>
                  <a:pt x="1998" y="7110"/>
                  <a:pt x="667" y="8448"/>
                  <a:pt x="408" y="8711"/>
                </a:cubicBezTo>
                <a:lnTo>
                  <a:pt x="0" y="9138"/>
                </a:lnTo>
                <a:lnTo>
                  <a:pt x="167" y="9175"/>
                </a:lnTo>
                <a:cubicBezTo>
                  <a:pt x="597" y="9297"/>
                  <a:pt x="830" y="9310"/>
                  <a:pt x="1020" y="9212"/>
                </a:cubicBezTo>
                <a:cubicBezTo>
                  <a:pt x="1205" y="9116"/>
                  <a:pt x="1319" y="9128"/>
                  <a:pt x="1298" y="9249"/>
                </a:cubicBezTo>
                <a:cubicBezTo>
                  <a:pt x="1292" y="9286"/>
                  <a:pt x="1314" y="9538"/>
                  <a:pt x="1335" y="9805"/>
                </a:cubicBezTo>
                <a:cubicBezTo>
                  <a:pt x="1356" y="10071"/>
                  <a:pt x="1395" y="10811"/>
                  <a:pt x="1428" y="11455"/>
                </a:cubicBezTo>
                <a:cubicBezTo>
                  <a:pt x="1460" y="12098"/>
                  <a:pt x="1531" y="13265"/>
                  <a:pt x="1576" y="14049"/>
                </a:cubicBezTo>
                <a:cubicBezTo>
                  <a:pt x="1679" y="15866"/>
                  <a:pt x="1711" y="16682"/>
                  <a:pt x="1743" y="17775"/>
                </a:cubicBezTo>
                <a:cubicBezTo>
                  <a:pt x="1757" y="18258"/>
                  <a:pt x="1771" y="18660"/>
                  <a:pt x="1780" y="18665"/>
                </a:cubicBezTo>
                <a:cubicBezTo>
                  <a:pt x="1849" y="18705"/>
                  <a:pt x="4111" y="19332"/>
                  <a:pt x="4190" y="19332"/>
                </a:cubicBezTo>
                <a:cubicBezTo>
                  <a:pt x="4246" y="19332"/>
                  <a:pt x="4966" y="19525"/>
                  <a:pt x="5785" y="19758"/>
                </a:cubicBezTo>
                <a:cubicBezTo>
                  <a:pt x="6604" y="19992"/>
                  <a:pt x="7526" y="20250"/>
                  <a:pt x="7824" y="20333"/>
                </a:cubicBezTo>
                <a:cubicBezTo>
                  <a:pt x="8122" y="20416"/>
                  <a:pt x="8389" y="20515"/>
                  <a:pt x="8436" y="20555"/>
                </a:cubicBezTo>
                <a:cubicBezTo>
                  <a:pt x="8483" y="20596"/>
                  <a:pt x="8814" y="20713"/>
                  <a:pt x="9159" y="20815"/>
                </a:cubicBezTo>
                <a:cubicBezTo>
                  <a:pt x="9504" y="20917"/>
                  <a:pt x="10150" y="21106"/>
                  <a:pt x="10605" y="21241"/>
                </a:cubicBezTo>
                <a:cubicBezTo>
                  <a:pt x="11060" y="21377"/>
                  <a:pt x="11534" y="21507"/>
                  <a:pt x="11644" y="21538"/>
                </a:cubicBezTo>
                <a:cubicBezTo>
                  <a:pt x="11753" y="21569"/>
                  <a:pt x="11888" y="21599"/>
                  <a:pt x="11940" y="21593"/>
                </a:cubicBezTo>
                <a:cubicBezTo>
                  <a:pt x="12023" y="21585"/>
                  <a:pt x="12921" y="20876"/>
                  <a:pt x="14907" y="19295"/>
                </a:cubicBezTo>
                <a:cubicBezTo>
                  <a:pt x="15510" y="18815"/>
                  <a:pt x="17866" y="16972"/>
                  <a:pt x="18430" y="16533"/>
                </a:cubicBezTo>
                <a:cubicBezTo>
                  <a:pt x="18611" y="16392"/>
                  <a:pt x="19072" y="16028"/>
                  <a:pt x="19468" y="15718"/>
                </a:cubicBezTo>
                <a:lnTo>
                  <a:pt x="20191" y="15143"/>
                </a:lnTo>
                <a:lnTo>
                  <a:pt x="20191" y="14624"/>
                </a:lnTo>
                <a:cubicBezTo>
                  <a:pt x="20190" y="14101"/>
                  <a:pt x="20229" y="13423"/>
                  <a:pt x="20395" y="11436"/>
                </a:cubicBezTo>
                <a:cubicBezTo>
                  <a:pt x="20445" y="10840"/>
                  <a:pt x="20528" y="9763"/>
                  <a:pt x="20580" y="9045"/>
                </a:cubicBezTo>
                <a:lnTo>
                  <a:pt x="20673" y="7729"/>
                </a:lnTo>
                <a:lnTo>
                  <a:pt x="21155" y="7469"/>
                </a:lnTo>
                <a:lnTo>
                  <a:pt x="21600" y="7210"/>
                </a:lnTo>
                <a:lnTo>
                  <a:pt x="20265" y="5671"/>
                </a:lnTo>
                <a:cubicBezTo>
                  <a:pt x="19518" y="4818"/>
                  <a:pt x="18743" y="3941"/>
                  <a:pt x="18541" y="3707"/>
                </a:cubicBezTo>
                <a:cubicBezTo>
                  <a:pt x="18339" y="3473"/>
                  <a:pt x="17979" y="3051"/>
                  <a:pt x="17744" y="2780"/>
                </a:cubicBezTo>
                <a:cubicBezTo>
                  <a:pt x="17508" y="2509"/>
                  <a:pt x="16879" y="1781"/>
                  <a:pt x="16334" y="1149"/>
                </a:cubicBezTo>
                <a:cubicBezTo>
                  <a:pt x="15790" y="517"/>
                  <a:pt x="15316" y="0"/>
                  <a:pt x="15296" y="0"/>
                </a:cubicBezTo>
                <a:close/>
              </a:path>
            </a:pathLst>
          </a:custGeom>
          <a:ln w="12700">
            <a:miter lim="400000"/>
          </a:ln>
        </p:spPr>
      </p:pic>
      <p:sp>
        <p:nvSpPr>
          <p:cNvPr id="63" name="Shape 63"/>
          <p:cNvSpPr/>
          <p:nvPr/>
        </p:nvSpPr>
        <p:spPr>
          <a:xfrm>
            <a:off x="584616" y="7513119"/>
            <a:ext cx="11797259" cy="1473201"/>
          </a:xfrm>
          <a:prstGeom prst="roundRect">
            <a:avLst>
              <a:gd name="adj" fmla="val 12931"/>
            </a:avLst>
          </a:prstGeom>
          <a:solidFill>
            <a:schemeClr val="bg1"/>
          </a:solidFill>
          <a:ln w="63500">
            <a:solidFill>
              <a:schemeClr val="bg1"/>
            </a:solidFill>
            <a:miter lim="400000"/>
          </a:ln>
        </p:spPr>
        <p:txBody>
          <a:bodyPr lIns="50800" tIns="50800" rIns="50800" bIns="50800" anchor="ctr"/>
          <a:lstStyle/>
          <a:p>
            <a:pPr>
              <a:defRPr>
                <a:effectLst>
                  <a:outerShdw blurRad="38100" dist="12700" dir="5400000" rotWithShape="0">
                    <a:srgbClr val="000000">
                      <a:alpha val="50000"/>
                    </a:srgbClr>
                  </a:outerShdw>
                </a:effectLst>
              </a:defRPr>
            </a:pPr>
            <a:endParaRPr/>
          </a:p>
        </p:txBody>
      </p:sp>
      <p:sp>
        <p:nvSpPr>
          <p:cNvPr id="64" name="Shape 64"/>
          <p:cNvSpPr/>
          <p:nvPr/>
        </p:nvSpPr>
        <p:spPr>
          <a:xfrm>
            <a:off x="387350" y="7770392"/>
            <a:ext cx="12230100" cy="71814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97CA30"/>
                </a:solidFill>
                <a:latin typeface="Capitals"/>
                <a:ea typeface="Capitals"/>
                <a:cs typeface="Capitals"/>
                <a:sym typeface="Capitals"/>
              </a:defRPr>
            </a:lvl1pPr>
          </a:lstStyle>
          <a:p>
            <a:r>
              <a:rPr dirty="0">
                <a:solidFill>
                  <a:srgbClr val="008000"/>
                </a:solidFill>
              </a:rPr>
              <a:t>Serving</a:t>
            </a:r>
            <a:r>
              <a:rPr lang="en-US" dirty="0">
                <a:solidFill>
                  <a:schemeClr val="accent1"/>
                </a:solidFill>
              </a:rPr>
              <a:t> THOUSANDS </a:t>
            </a:r>
            <a:r>
              <a:rPr lang="en-US" dirty="0">
                <a:solidFill>
                  <a:srgbClr val="008000"/>
                </a:solidFill>
              </a:rPr>
              <a:t>of Satisfied Customers</a:t>
            </a:r>
            <a:r>
              <a:rPr lang="en-US" dirty="0">
                <a:solidFill>
                  <a:schemeClr val="bg1"/>
                </a:solidFill>
              </a:rPr>
              <a:t>!!!</a:t>
            </a:r>
            <a:endParaRPr dirty="0">
              <a:solidFill>
                <a:schemeClr val="bg1"/>
              </a:solidFill>
            </a:endParaRPr>
          </a:p>
        </p:txBody>
      </p:sp>
      <p:pic>
        <p:nvPicPr>
          <p:cNvPr id="2" name="Picture 1"/>
          <p:cNvPicPr>
            <a:picLocks noChangeAspect="1"/>
          </p:cNvPicPr>
          <p:nvPr/>
        </p:nvPicPr>
        <p:blipFill>
          <a:blip r:embed="rId4"/>
          <a:stretch>
            <a:fillRect/>
          </a:stretch>
        </p:blipFill>
        <p:spPr>
          <a:xfrm>
            <a:off x="2010346" y="1957444"/>
            <a:ext cx="9486198" cy="5151566"/>
          </a:xfrm>
          <a:prstGeom prst="rect">
            <a:avLst/>
          </a:prstGeom>
        </p:spPr>
      </p:pic>
      <p:sp>
        <p:nvSpPr>
          <p:cNvPr id="5" name="5-Point Star 4"/>
          <p:cNvSpPr/>
          <p:nvPr/>
        </p:nvSpPr>
        <p:spPr>
          <a:xfrm>
            <a:off x="6753445" y="4351282"/>
            <a:ext cx="467162" cy="380813"/>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hape 59"/>
          <p:cNvSpPr/>
          <p:nvPr/>
        </p:nvSpPr>
        <p:spPr>
          <a:xfrm>
            <a:off x="7496604" y="4177862"/>
            <a:ext cx="559575" cy="437390"/>
          </a:xfrm>
          <a:prstGeom prst="star5">
            <a:avLst>
              <a:gd name="adj" fmla="val 19100"/>
              <a:gd name="hf" fmla="val 105146"/>
              <a:gd name="vf" fmla="val 110557"/>
            </a:avLst>
          </a:prstGeom>
          <a:solidFill>
            <a:schemeClr val="accent1"/>
          </a:solidFill>
          <a:ln w="38100">
            <a:solidFill>
              <a:srgbClr val="000000"/>
            </a:solidFill>
            <a:miter lim="400000"/>
          </a:ln>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14" name="Rectangle 13"/>
          <p:cNvSpPr/>
          <p:nvPr/>
        </p:nvSpPr>
        <p:spPr>
          <a:xfrm>
            <a:off x="173422" y="155935"/>
            <a:ext cx="12643168" cy="9397968"/>
          </a:xfrm>
          <a:prstGeom prst="rect">
            <a:avLst/>
          </a:prstGeom>
          <a:noFill/>
          <a:ln w="5715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5433399" y="3929871"/>
            <a:ext cx="512108" cy="466686"/>
          </a:xfrm>
          <a:prstGeom prst="rect">
            <a:avLst/>
          </a:prstGeom>
        </p:spPr>
      </p:pic>
      <p:pic>
        <p:nvPicPr>
          <p:cNvPr id="7" name="Picture 6">
            <a:extLst>
              <a:ext uri="{FF2B5EF4-FFF2-40B4-BE49-F238E27FC236}">
                <a16:creationId xmlns:a16="http://schemas.microsoft.com/office/drawing/2014/main" id="{1436D88C-AF0B-437C-8296-2D6D895E53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109" y="406736"/>
            <a:ext cx="2831522" cy="14461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2388736" y="576269"/>
            <a:ext cx="8434040" cy="707886"/>
          </a:xfrm>
          <a:prstGeom prst="rect">
            <a:avLst/>
          </a:prstGeom>
          <a:noFill/>
        </p:spPr>
        <p:txBody>
          <a:bodyPr wrap="square" rtlCol="0">
            <a:spAutoFit/>
          </a:bodyPr>
          <a:lstStyle/>
          <a:p>
            <a:r>
              <a:rPr lang="en-US" b="1" dirty="0">
                <a:solidFill>
                  <a:schemeClr val="bg1"/>
                </a:solidFill>
              </a:rPr>
              <a:t>FAMILY OWNED AND OPERATED </a:t>
            </a:r>
          </a:p>
        </p:txBody>
      </p:sp>
      <p:sp>
        <p:nvSpPr>
          <p:cNvPr id="7" name="Rectangle 6"/>
          <p:cNvSpPr/>
          <p:nvPr/>
        </p:nvSpPr>
        <p:spPr>
          <a:xfrm>
            <a:off x="342900" y="348420"/>
            <a:ext cx="12525713" cy="9249538"/>
          </a:xfrm>
          <a:prstGeom prst="rect">
            <a:avLst/>
          </a:prstGeom>
          <a:noFill/>
          <a:ln w="57150">
            <a:solidFill>
              <a:schemeClr val="bg1">
                <a:lumMod val="95000"/>
                <a:lumOff val="5000"/>
              </a:schemeClr>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A123570-B4F6-4A50-AD14-6E801AA955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pic>
        <p:nvPicPr>
          <p:cNvPr id="8" name="Picture 7">
            <a:extLst>
              <a:ext uri="{FF2B5EF4-FFF2-40B4-BE49-F238E27FC236}">
                <a16:creationId xmlns:a16="http://schemas.microsoft.com/office/drawing/2014/main" id="{A939A0E3-0965-45B9-A28E-9F2E9B85A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859" y="4337053"/>
            <a:ext cx="4152900" cy="3933826"/>
          </a:xfrm>
          <a:prstGeom prst="rect">
            <a:avLst/>
          </a:prstGeom>
        </p:spPr>
      </p:pic>
      <p:pic>
        <p:nvPicPr>
          <p:cNvPr id="13" name="Picture 12">
            <a:extLst>
              <a:ext uri="{FF2B5EF4-FFF2-40B4-BE49-F238E27FC236}">
                <a16:creationId xmlns:a16="http://schemas.microsoft.com/office/drawing/2014/main" id="{DC590185-CD06-4092-A446-AB92B6ABB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979" y="1339788"/>
            <a:ext cx="2948787" cy="2834640"/>
          </a:xfrm>
          <a:prstGeom prst="rect">
            <a:avLst/>
          </a:prstGeom>
        </p:spPr>
      </p:pic>
      <p:pic>
        <p:nvPicPr>
          <p:cNvPr id="15" name="Picture 14">
            <a:extLst>
              <a:ext uri="{FF2B5EF4-FFF2-40B4-BE49-F238E27FC236}">
                <a16:creationId xmlns:a16="http://schemas.microsoft.com/office/drawing/2014/main" id="{9CC02A19-78B8-46B3-8844-2A696DAB23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736" y="4337053"/>
            <a:ext cx="4181475" cy="3971925"/>
          </a:xfrm>
          <a:prstGeom prst="rect">
            <a:avLst/>
          </a:prstGeom>
        </p:spPr>
      </p:pic>
    </p:spTree>
    <p:extLst>
      <p:ext uri="{BB962C8B-B14F-4D97-AF65-F5344CB8AC3E}">
        <p14:creationId xmlns:p14="http://schemas.microsoft.com/office/powerpoint/2010/main" val="1553810529"/>
      </p:ext>
    </p:extLst>
  </p:cSld>
  <p:clrMapOvr>
    <a:masterClrMapping/>
  </p:clrMapOvr>
  <mc:AlternateContent xmlns:mc="http://schemas.openxmlformats.org/markup-compatibility/2006" xmlns:p14="http://schemas.microsoft.com/office/powerpoint/2010/main">
    <mc:Choice Requires="p14">
      <p:transition spd="slow" p14:dur="2500">
        <p14:honeycomb/>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434375" y="103992"/>
            <a:ext cx="11087100" cy="99277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marL="40639" marR="40639" defTabSz="914400">
              <a:lnSpc>
                <a:spcPct val="150000"/>
              </a:lnSpc>
              <a:buClr>
                <a:srgbClr val="000000"/>
              </a:buClr>
              <a:buFont typeface="Arial"/>
              <a:defRPr sz="3600">
                <a:solidFill>
                  <a:srgbClr val="FFFFFF"/>
                </a:solidFill>
                <a:effectLst>
                  <a:outerShdw blurRad="38100" dist="12700" dir="5400000" rotWithShape="0">
                    <a:srgbClr val="000000">
                      <a:alpha val="50000"/>
                    </a:srgbClr>
                  </a:outerShdw>
                </a:effectLst>
                <a:uFill>
                  <a:solidFill>
                    <a:srgbClr val="FF2600"/>
                  </a:solidFill>
                </a:uFill>
                <a:latin typeface="Capitals"/>
                <a:ea typeface="Capitals"/>
                <a:cs typeface="Capitals"/>
                <a:sym typeface="Capitals"/>
              </a:defRPr>
            </a:lvl1pPr>
          </a:lstStyle>
          <a:p>
            <a:r>
              <a:rPr sz="4400" dirty="0">
                <a:solidFill>
                  <a:schemeClr val="bg1"/>
                </a:solidFill>
              </a:rPr>
              <a:t>Our Team</a:t>
            </a:r>
          </a:p>
        </p:txBody>
      </p:sp>
      <p:sp>
        <p:nvSpPr>
          <p:cNvPr id="7" name="Rectangle 6"/>
          <p:cNvSpPr/>
          <p:nvPr/>
        </p:nvSpPr>
        <p:spPr>
          <a:xfrm>
            <a:off x="173422" y="155935"/>
            <a:ext cx="12643168" cy="9397968"/>
          </a:xfrm>
          <a:prstGeom prst="rect">
            <a:avLst/>
          </a:prstGeom>
          <a:noFill/>
          <a:ln w="5715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D00BFDE-1790-43F5-BF0A-D96FB7FEAD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pic>
        <p:nvPicPr>
          <p:cNvPr id="5" name="Picture 4">
            <a:extLst>
              <a:ext uri="{FF2B5EF4-FFF2-40B4-BE49-F238E27FC236}">
                <a16:creationId xmlns:a16="http://schemas.microsoft.com/office/drawing/2014/main" id="{CD9A1E19-875B-4860-B933-F29C0F9092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075" y="1585912"/>
            <a:ext cx="11296650" cy="65817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p:nvPr/>
        </p:nvSpPr>
        <p:spPr>
          <a:xfrm>
            <a:off x="978306" y="131230"/>
            <a:ext cx="11087100" cy="83093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marL="40639" marR="40639" defTabSz="914400">
              <a:lnSpc>
                <a:spcPct val="150000"/>
              </a:lnSpc>
              <a:buClr>
                <a:srgbClr val="000000"/>
              </a:buClr>
              <a:buFont typeface="Arial"/>
              <a:defRPr sz="3600">
                <a:solidFill>
                  <a:srgbClr val="FFFFFF"/>
                </a:solidFill>
                <a:effectLst>
                  <a:outerShdw blurRad="38100" dist="12700" dir="5400000" rotWithShape="0">
                    <a:srgbClr val="000000">
                      <a:alpha val="50000"/>
                    </a:srgbClr>
                  </a:outerShdw>
                </a:effectLst>
                <a:uFill>
                  <a:solidFill>
                    <a:srgbClr val="FF2600"/>
                  </a:solidFill>
                </a:uFill>
                <a:latin typeface="Capitals"/>
                <a:ea typeface="Capitals"/>
                <a:cs typeface="Capitals"/>
                <a:sym typeface="Capitals"/>
              </a:defRPr>
            </a:lvl1pPr>
          </a:lstStyle>
          <a:p>
            <a:r>
              <a:rPr b="1" dirty="0">
                <a:solidFill>
                  <a:schemeClr val="bg1"/>
                </a:solidFill>
                <a:effectLst>
                  <a:outerShdw blurRad="38100" dist="38100" dir="2700000" algn="tl">
                    <a:srgbClr val="000000">
                      <a:alpha val="43137"/>
                    </a:srgbClr>
                  </a:outerShdw>
                </a:effectLst>
              </a:rPr>
              <a:t>We Give Back</a:t>
            </a:r>
          </a:p>
        </p:txBody>
      </p:sp>
      <p:sp>
        <p:nvSpPr>
          <p:cNvPr id="10" name="Rectangle 9"/>
          <p:cNvSpPr/>
          <p:nvPr/>
        </p:nvSpPr>
        <p:spPr>
          <a:xfrm>
            <a:off x="173422" y="155935"/>
            <a:ext cx="12643168" cy="9397968"/>
          </a:xfrm>
          <a:prstGeom prst="rect">
            <a:avLst/>
          </a:prstGeom>
          <a:noFill/>
          <a:ln w="5715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4963201" y="2128237"/>
            <a:ext cx="2734129" cy="2734129"/>
          </a:xfrm>
          <a:prstGeom prst="rect">
            <a:avLst/>
          </a:prstGeom>
          <a:solidFill>
            <a:schemeClr val="tx1"/>
          </a:solidFill>
        </p:spPr>
      </p:pic>
      <p:pic>
        <p:nvPicPr>
          <p:cNvPr id="11" name="Picture 10"/>
          <p:cNvPicPr>
            <a:picLocks noChangeAspect="1"/>
          </p:cNvPicPr>
          <p:nvPr/>
        </p:nvPicPr>
        <p:blipFill>
          <a:blip r:embed="rId4"/>
          <a:stretch>
            <a:fillRect/>
          </a:stretch>
        </p:blipFill>
        <p:spPr>
          <a:xfrm>
            <a:off x="528327" y="2035607"/>
            <a:ext cx="3798743" cy="2819312"/>
          </a:xfrm>
          <a:prstGeom prst="rect">
            <a:avLst/>
          </a:prstGeom>
        </p:spPr>
      </p:pic>
      <p:pic>
        <p:nvPicPr>
          <p:cNvPr id="12" name="Picture 11"/>
          <p:cNvPicPr>
            <a:picLocks noChangeAspect="1"/>
          </p:cNvPicPr>
          <p:nvPr/>
        </p:nvPicPr>
        <p:blipFill>
          <a:blip r:embed="rId5"/>
          <a:stretch>
            <a:fillRect/>
          </a:stretch>
        </p:blipFill>
        <p:spPr>
          <a:xfrm>
            <a:off x="978306" y="5241408"/>
            <a:ext cx="3059114" cy="3059114"/>
          </a:xfrm>
          <a:prstGeom prst="rect">
            <a:avLst/>
          </a:prstGeom>
        </p:spPr>
      </p:pic>
      <p:pic>
        <p:nvPicPr>
          <p:cNvPr id="13" name="Picture 12"/>
          <p:cNvPicPr>
            <a:picLocks noChangeAspect="1"/>
          </p:cNvPicPr>
          <p:nvPr/>
        </p:nvPicPr>
        <p:blipFill>
          <a:blip r:embed="rId6"/>
          <a:stretch>
            <a:fillRect/>
          </a:stretch>
        </p:blipFill>
        <p:spPr>
          <a:xfrm>
            <a:off x="8333461" y="2071913"/>
            <a:ext cx="4203793" cy="2846779"/>
          </a:xfrm>
          <a:prstGeom prst="rect">
            <a:avLst/>
          </a:prstGeom>
        </p:spPr>
      </p:pic>
      <p:pic>
        <p:nvPicPr>
          <p:cNvPr id="14" name="Picture 13"/>
          <p:cNvPicPr>
            <a:picLocks noChangeAspect="1"/>
          </p:cNvPicPr>
          <p:nvPr/>
        </p:nvPicPr>
        <p:blipFill>
          <a:blip r:embed="rId7"/>
          <a:stretch>
            <a:fillRect/>
          </a:stretch>
        </p:blipFill>
        <p:spPr>
          <a:xfrm>
            <a:off x="4748516" y="5519054"/>
            <a:ext cx="2727449" cy="2890095"/>
          </a:xfrm>
          <a:prstGeom prst="rect">
            <a:avLst/>
          </a:prstGeom>
        </p:spPr>
      </p:pic>
      <p:pic>
        <p:nvPicPr>
          <p:cNvPr id="15" name="Picture 14"/>
          <p:cNvPicPr>
            <a:picLocks noChangeAspect="1"/>
          </p:cNvPicPr>
          <p:nvPr/>
        </p:nvPicPr>
        <p:blipFill>
          <a:blip r:embed="rId8"/>
          <a:stretch>
            <a:fillRect/>
          </a:stretch>
        </p:blipFill>
        <p:spPr>
          <a:xfrm>
            <a:off x="7878700" y="5388430"/>
            <a:ext cx="4762500" cy="2913936"/>
          </a:xfrm>
          <a:prstGeom prst="rect">
            <a:avLst/>
          </a:prstGeom>
        </p:spPr>
      </p:pic>
      <p:pic>
        <p:nvPicPr>
          <p:cNvPr id="16" name="Picture 15">
            <a:extLst>
              <a:ext uri="{FF2B5EF4-FFF2-40B4-BE49-F238E27FC236}">
                <a16:creationId xmlns:a16="http://schemas.microsoft.com/office/drawing/2014/main" id="{40EDE25D-24B8-458A-B97E-23C5AFCB29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p:nvPr/>
        </p:nvSpPr>
        <p:spPr>
          <a:xfrm>
            <a:off x="920750" y="496893"/>
            <a:ext cx="11163300" cy="76495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marL="40639" marR="40639" defTabSz="914400">
              <a:lnSpc>
                <a:spcPct val="150000"/>
              </a:lnSpc>
              <a:buClr>
                <a:srgbClr val="000000"/>
              </a:buClr>
              <a:buFont typeface="Arial"/>
              <a:defRPr sz="2600">
                <a:solidFill>
                  <a:srgbClr val="FFFFFF"/>
                </a:solidFill>
                <a:uFill>
                  <a:solidFill>
                    <a:srgbClr val="FF2600"/>
                  </a:solidFill>
                </a:uFill>
                <a:latin typeface="Capitals"/>
                <a:ea typeface="Capitals"/>
                <a:cs typeface="Capitals"/>
                <a:sym typeface="Capitals"/>
              </a:defRPr>
            </a:lvl1pPr>
          </a:lstStyle>
          <a:p>
            <a:r>
              <a:rPr lang="en-US" sz="3200" b="1" dirty="0">
                <a:solidFill>
                  <a:schemeClr val="bg1"/>
                </a:solidFill>
                <a:effectLst>
                  <a:outerShdw blurRad="38100" dist="38100" dir="2700000" algn="tl">
                    <a:srgbClr val="000000">
                      <a:alpha val="43137"/>
                    </a:srgbClr>
                  </a:outerShdw>
                </a:effectLst>
              </a:rPr>
              <a:t>Your Company </a:t>
            </a:r>
            <a:r>
              <a:rPr sz="3200" b="1" dirty="0">
                <a:solidFill>
                  <a:schemeClr val="bg1"/>
                </a:solidFill>
                <a:effectLst>
                  <a:outerShdw blurRad="38100" dist="38100" dir="2700000" algn="tl">
                    <a:srgbClr val="000000">
                      <a:alpha val="43137"/>
                    </a:srgbClr>
                  </a:outerShdw>
                </a:effectLst>
              </a:rPr>
              <a:t>is trusted by the best!</a:t>
            </a:r>
          </a:p>
        </p:txBody>
      </p:sp>
      <p:pic>
        <p:nvPicPr>
          <p:cNvPr id="10" name="Picture 9"/>
          <p:cNvPicPr>
            <a:picLocks noChangeAspect="1"/>
          </p:cNvPicPr>
          <p:nvPr/>
        </p:nvPicPr>
        <p:blipFill>
          <a:blip r:embed="rId3"/>
          <a:stretch>
            <a:fillRect/>
          </a:stretch>
        </p:blipFill>
        <p:spPr>
          <a:xfrm>
            <a:off x="651523" y="2254517"/>
            <a:ext cx="3884440" cy="2094416"/>
          </a:xfrm>
          <a:prstGeom prst="rect">
            <a:avLst/>
          </a:prstGeom>
        </p:spPr>
      </p:pic>
      <p:pic>
        <p:nvPicPr>
          <p:cNvPr id="11" name="Picture 10"/>
          <p:cNvPicPr>
            <a:picLocks noChangeAspect="1"/>
          </p:cNvPicPr>
          <p:nvPr/>
        </p:nvPicPr>
        <p:blipFill>
          <a:blip r:embed="rId4"/>
          <a:stretch>
            <a:fillRect/>
          </a:stretch>
        </p:blipFill>
        <p:spPr>
          <a:xfrm>
            <a:off x="4887403" y="5592936"/>
            <a:ext cx="3646983" cy="1859961"/>
          </a:xfrm>
          <a:prstGeom prst="rect">
            <a:avLst/>
          </a:prstGeom>
        </p:spPr>
      </p:pic>
      <p:pic>
        <p:nvPicPr>
          <p:cNvPr id="15" name="Picture 14"/>
          <p:cNvPicPr>
            <a:picLocks noChangeAspect="1"/>
          </p:cNvPicPr>
          <p:nvPr/>
        </p:nvPicPr>
        <p:blipFill>
          <a:blip r:embed="rId5"/>
          <a:stretch>
            <a:fillRect/>
          </a:stretch>
        </p:blipFill>
        <p:spPr>
          <a:xfrm>
            <a:off x="5442653" y="2145081"/>
            <a:ext cx="2783369" cy="2313289"/>
          </a:xfrm>
          <a:prstGeom prst="rect">
            <a:avLst/>
          </a:prstGeom>
        </p:spPr>
      </p:pic>
      <p:pic>
        <p:nvPicPr>
          <p:cNvPr id="16" name="Picture 15"/>
          <p:cNvPicPr>
            <a:picLocks noChangeAspect="1"/>
          </p:cNvPicPr>
          <p:nvPr/>
        </p:nvPicPr>
        <p:blipFill>
          <a:blip r:embed="rId6"/>
          <a:stretch>
            <a:fillRect/>
          </a:stretch>
        </p:blipFill>
        <p:spPr>
          <a:xfrm>
            <a:off x="9147928" y="5062049"/>
            <a:ext cx="3223309" cy="3223309"/>
          </a:xfrm>
          <a:prstGeom prst="rect">
            <a:avLst/>
          </a:prstGeom>
        </p:spPr>
      </p:pic>
      <p:sp>
        <p:nvSpPr>
          <p:cNvPr id="19" name="Rectangle 18"/>
          <p:cNvSpPr/>
          <p:nvPr/>
        </p:nvSpPr>
        <p:spPr>
          <a:xfrm>
            <a:off x="173422" y="155935"/>
            <a:ext cx="12643168" cy="9397968"/>
          </a:xfrm>
          <a:prstGeom prst="rect">
            <a:avLst/>
          </a:prstGeom>
          <a:noFill/>
          <a:ln w="5715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7"/>
          <a:stretch>
            <a:fillRect/>
          </a:stretch>
        </p:blipFill>
        <p:spPr>
          <a:xfrm>
            <a:off x="530713" y="5062049"/>
            <a:ext cx="3558500" cy="3223309"/>
          </a:xfrm>
          <a:prstGeom prst="rect">
            <a:avLst/>
          </a:prstGeom>
        </p:spPr>
      </p:pic>
      <p:pic>
        <p:nvPicPr>
          <p:cNvPr id="3" name="Picture 2"/>
          <p:cNvPicPr>
            <a:picLocks noChangeAspect="1"/>
          </p:cNvPicPr>
          <p:nvPr/>
        </p:nvPicPr>
        <p:blipFill>
          <a:blip r:embed="rId8"/>
          <a:stretch>
            <a:fillRect/>
          </a:stretch>
        </p:blipFill>
        <p:spPr>
          <a:xfrm>
            <a:off x="9416492" y="2145080"/>
            <a:ext cx="2667557" cy="2427285"/>
          </a:xfrm>
          <a:prstGeom prst="rect">
            <a:avLst/>
          </a:prstGeom>
        </p:spPr>
      </p:pic>
      <p:pic>
        <p:nvPicPr>
          <p:cNvPr id="12" name="Picture 11">
            <a:extLst>
              <a:ext uri="{FF2B5EF4-FFF2-40B4-BE49-F238E27FC236}">
                <a16:creationId xmlns:a16="http://schemas.microsoft.com/office/drawing/2014/main" id="{75414FCE-597C-4A54-861F-32E4274769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p:nvPr/>
        </p:nvSpPr>
        <p:spPr>
          <a:xfrm>
            <a:off x="31749" y="347783"/>
            <a:ext cx="12941301" cy="863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4800">
                <a:solidFill>
                  <a:srgbClr val="FFFFFF"/>
                </a:solidFill>
                <a:effectLst>
                  <a:outerShdw blurRad="38100" dist="25400" dir="2700000" rotWithShape="0">
                    <a:srgbClr val="000000">
                      <a:alpha val="75000"/>
                    </a:srgbClr>
                  </a:outerShdw>
                </a:effectLst>
                <a:latin typeface="Capitals"/>
                <a:ea typeface="Capitals"/>
                <a:cs typeface="Capitals"/>
                <a:sym typeface="Capitals"/>
              </a:defRPr>
            </a:lvl1pPr>
          </a:lstStyle>
          <a:p>
            <a:r>
              <a:rPr b="1" dirty="0">
                <a:solidFill>
                  <a:schemeClr val="bg1"/>
                </a:solidFill>
              </a:rPr>
              <a:t>SOME STARTLING FACTS!</a:t>
            </a:r>
          </a:p>
        </p:txBody>
      </p:sp>
      <p:sp>
        <p:nvSpPr>
          <p:cNvPr id="92" name="Shape 92"/>
          <p:cNvSpPr/>
          <p:nvPr/>
        </p:nvSpPr>
        <p:spPr>
          <a:xfrm>
            <a:off x="337994" y="5823932"/>
            <a:ext cx="5219701" cy="32111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9991" marR="49991" defTabSz="914400">
              <a:lnSpc>
                <a:spcPct val="130000"/>
              </a:lnSpc>
              <a:buClr>
                <a:srgbClr val="000000"/>
              </a:buClr>
              <a:buFont typeface="Arial"/>
              <a:defRPr sz="2300">
                <a:effectLst>
                  <a:outerShdw blurRad="50800" dist="38100" dir="2700000" rotWithShape="0">
                    <a:srgbClr val="000000">
                      <a:alpha val="80000"/>
                    </a:srgbClr>
                  </a:outerShdw>
                </a:effectLst>
                <a:uFill>
                  <a:solidFill>
                    <a:srgbClr val="1B0898"/>
                  </a:solidFill>
                </a:uFill>
                <a:latin typeface="Arial"/>
                <a:ea typeface="Arial"/>
                <a:cs typeface="Arial"/>
                <a:sym typeface="Arial"/>
              </a:defRPr>
            </a:pPr>
            <a:r>
              <a:rPr sz="2500" dirty="0">
                <a:solidFill>
                  <a:schemeClr val="tx1"/>
                </a:solidFill>
              </a:rPr>
              <a:t>Roofing Contractors #1 on hit list!</a:t>
            </a:r>
          </a:p>
          <a:p>
            <a:pPr marL="49991" marR="49991" defTabSz="914400">
              <a:buClr>
                <a:srgbClr val="FF2600"/>
              </a:buClr>
              <a:buFont typeface="Times New Roman"/>
              <a:defRPr sz="2400">
                <a:solidFill>
                  <a:srgbClr val="FF2600"/>
                </a:solidFill>
                <a:effectLst>
                  <a:outerShdw blurRad="50800" dist="38100" dir="2700000" rotWithShape="0">
                    <a:srgbClr val="000000">
                      <a:alpha val="80000"/>
                    </a:srgbClr>
                  </a:outerShdw>
                </a:effectLst>
                <a:uFill>
                  <a:solidFill>
                    <a:srgbClr val="FF2600"/>
                  </a:solidFill>
                </a:uFill>
                <a:latin typeface="Rockwell Extra Bold"/>
                <a:ea typeface="Rockwell Extra Bold"/>
                <a:cs typeface="Rockwell Extra Bold"/>
                <a:sym typeface="Rockwell Extra Bold"/>
              </a:defRPr>
            </a:pPr>
            <a:r>
              <a:rPr sz="3600" dirty="0">
                <a:solidFill>
                  <a:schemeClr val="bg1"/>
                </a:solidFill>
              </a:rPr>
              <a:t>3.4 MILLION COMPLAINTS!</a:t>
            </a:r>
          </a:p>
          <a:p>
            <a:pPr marL="49991" marR="49991" defTabSz="914400">
              <a:lnSpc>
                <a:spcPct val="130000"/>
              </a:lnSpc>
              <a:buClr>
                <a:srgbClr val="000000"/>
              </a:buClr>
              <a:buFont typeface="Arial"/>
              <a:defRPr sz="2500">
                <a:effectLst>
                  <a:outerShdw blurRad="50800" dist="38100" dir="2700000" rotWithShape="0">
                    <a:srgbClr val="000000">
                      <a:alpha val="80000"/>
                    </a:srgbClr>
                  </a:outerShdw>
                </a:effectLst>
                <a:uFill>
                  <a:solidFill>
                    <a:srgbClr val="1B0898"/>
                  </a:solidFill>
                </a:uFill>
                <a:latin typeface="Arial"/>
                <a:ea typeface="Arial"/>
                <a:cs typeface="Arial"/>
                <a:sym typeface="Arial"/>
              </a:defRPr>
            </a:pPr>
            <a:r>
              <a:rPr dirty="0">
                <a:solidFill>
                  <a:schemeClr val="bg1"/>
                </a:solidFill>
              </a:rPr>
              <a:t>80% of consumers taking lowest bid had MAJOR PROBLEMS in getting job completed.</a:t>
            </a:r>
          </a:p>
        </p:txBody>
      </p:sp>
      <p:sp>
        <p:nvSpPr>
          <p:cNvPr id="93" name="Shape 93"/>
          <p:cNvSpPr/>
          <p:nvPr/>
        </p:nvSpPr>
        <p:spPr>
          <a:xfrm>
            <a:off x="153522" y="9455150"/>
            <a:ext cx="6438901" cy="279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200">
                <a:latin typeface="Times"/>
                <a:ea typeface="Times"/>
                <a:cs typeface="Times"/>
                <a:sym typeface="Times"/>
              </a:defRPr>
            </a:lvl1pPr>
          </a:lstStyle>
          <a:p>
            <a:r>
              <a:t>*Source: Annual Summary, the Council of Better Business Bureaus (CBBB) 2005 price quotation.</a:t>
            </a:r>
          </a:p>
        </p:txBody>
      </p:sp>
      <p:grpSp>
        <p:nvGrpSpPr>
          <p:cNvPr id="97" name="Group 97"/>
          <p:cNvGrpSpPr/>
          <p:nvPr/>
        </p:nvGrpSpPr>
        <p:grpSpPr>
          <a:xfrm>
            <a:off x="1601316" y="2403406"/>
            <a:ext cx="2693057" cy="2832100"/>
            <a:chOff x="0" y="0"/>
            <a:chExt cx="2693055" cy="2832099"/>
          </a:xfrm>
        </p:grpSpPr>
        <p:sp>
          <p:nvSpPr>
            <p:cNvPr id="94" name="Shape 94"/>
            <p:cNvSpPr/>
            <p:nvPr/>
          </p:nvSpPr>
          <p:spPr>
            <a:xfrm>
              <a:off x="0" y="0"/>
              <a:ext cx="2693056" cy="2832100"/>
            </a:xfrm>
            <a:prstGeom prst="rect">
              <a:avLst/>
            </a:prstGeom>
            <a:solidFill>
              <a:srgbClr val="FFFFFF"/>
            </a:solidFill>
            <a:ln w="25400" cap="flat">
              <a:noFill/>
              <a:miter lim="400000"/>
            </a:ln>
            <a:effectLst/>
          </p:spPr>
          <p:txBody>
            <a:bodyPr wrap="square" lIns="50800" tIns="50800" rIns="50800" bIns="50800" numCol="1" anchor="ctr">
              <a:noAutofit/>
            </a:bodyPr>
            <a:lstStyle/>
            <a:p>
              <a:pPr>
                <a:defRPr>
                  <a:solidFill>
                    <a:srgbClr val="FFFFFF"/>
                  </a:solidFill>
                  <a:effectLst>
                    <a:outerShdw blurRad="38100" dist="12700" dir="5400000" rotWithShape="0">
                      <a:srgbClr val="000000">
                        <a:alpha val="50000"/>
                      </a:srgbClr>
                    </a:outerShdw>
                  </a:effectLst>
                </a:defRPr>
              </a:pPr>
              <a:endParaRPr/>
            </a:p>
          </p:txBody>
        </p:sp>
        <p:sp>
          <p:nvSpPr>
            <p:cNvPr id="95" name="Shape 95"/>
            <p:cNvSpPr/>
            <p:nvPr/>
          </p:nvSpPr>
          <p:spPr>
            <a:xfrm>
              <a:off x="58544" y="51226"/>
              <a:ext cx="2575968" cy="2729649"/>
            </a:xfrm>
            <a:prstGeom prst="rect">
              <a:avLst/>
            </a:prstGeom>
            <a:solidFill>
              <a:srgbClr val="FFFFFF"/>
            </a:solidFill>
            <a:ln w="12700" cap="flat">
              <a:solidFill>
                <a:srgbClr val="00539E"/>
              </a:solidFill>
              <a:prstDash val="solid"/>
              <a:miter lim="400000"/>
            </a:ln>
            <a:effectLst/>
          </p:spPr>
          <p:txBody>
            <a:bodyPr wrap="square" lIns="50800" tIns="50800" rIns="50800" bIns="50800" numCol="1" anchor="ctr">
              <a:noAutofit/>
            </a:bodyPr>
            <a:lstStyle/>
            <a:p>
              <a:pPr>
                <a:defRPr>
                  <a:solidFill>
                    <a:srgbClr val="FFFFFF"/>
                  </a:solidFill>
                  <a:effectLst>
                    <a:outerShdw blurRad="38100" dist="12700" dir="5400000" rotWithShape="0">
                      <a:srgbClr val="000000">
                        <a:alpha val="50000"/>
                      </a:srgbClr>
                    </a:outerShdw>
                  </a:effectLst>
                </a:defRPr>
              </a:pPr>
              <a:endParaRPr/>
            </a:p>
          </p:txBody>
        </p:sp>
        <p:pic>
          <p:nvPicPr>
            <p:cNvPr id="96" name="BBB Logo_blue.jpg"/>
            <p:cNvPicPr>
              <a:picLocks noChangeAspect="1"/>
            </p:cNvPicPr>
            <p:nvPr/>
          </p:nvPicPr>
          <p:blipFill>
            <a:blip r:embed="rId3">
              <a:extLst/>
            </a:blip>
            <a:stretch>
              <a:fillRect/>
            </a:stretch>
          </p:blipFill>
          <p:spPr>
            <a:xfrm>
              <a:off x="130599" y="125336"/>
              <a:ext cx="2436936" cy="2598763"/>
            </a:xfrm>
            <a:prstGeom prst="rect">
              <a:avLst/>
            </a:prstGeom>
            <a:ln w="12700" cap="flat">
              <a:noFill/>
              <a:miter lim="400000"/>
            </a:ln>
            <a:effectLst/>
          </p:spPr>
        </p:pic>
      </p:grpSp>
      <p:sp>
        <p:nvSpPr>
          <p:cNvPr id="98" name="Shape 98"/>
          <p:cNvSpPr/>
          <p:nvPr/>
        </p:nvSpPr>
        <p:spPr>
          <a:xfrm>
            <a:off x="8267700" y="5702759"/>
            <a:ext cx="3962400" cy="237398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9991" marR="49991" defTabSz="914400">
              <a:lnSpc>
                <a:spcPct val="90000"/>
              </a:lnSpc>
              <a:buClr>
                <a:srgbClr val="FF2600"/>
              </a:buClr>
              <a:buFont typeface="Arial"/>
              <a:defRPr sz="1800">
                <a:solidFill>
                  <a:srgbClr val="FF0000"/>
                </a:solidFill>
                <a:uFill>
                  <a:solidFill>
                    <a:srgbClr val="000000"/>
                  </a:solidFill>
                </a:uFill>
                <a:latin typeface="Arial"/>
                <a:ea typeface="Arial"/>
                <a:cs typeface="Arial"/>
                <a:sym typeface="Arial"/>
              </a:defRPr>
            </a:pPr>
            <a:r>
              <a:rPr sz="7200" b="1" dirty="0">
                <a:uFill>
                  <a:solidFill>
                    <a:srgbClr val="FF2600"/>
                  </a:solidFill>
                </a:uFill>
              </a:rPr>
              <a:t>  </a:t>
            </a:r>
            <a:r>
              <a:rPr sz="7200" b="1" dirty="0">
                <a:solidFill>
                  <a:schemeClr val="bg1"/>
                </a:solidFill>
                <a:effectLst>
                  <a:outerShdw blurRad="50800" dist="38100" dir="2700000" rotWithShape="0">
                    <a:srgbClr val="000000">
                      <a:alpha val="80000"/>
                    </a:srgbClr>
                  </a:outerShdw>
                </a:effectLst>
                <a:uFill>
                  <a:solidFill>
                    <a:srgbClr val="FF2600"/>
                  </a:solidFill>
                </a:uFill>
              </a:rPr>
              <a:t>96%</a:t>
            </a:r>
            <a:r>
              <a:rPr sz="7200" b="1" dirty="0">
                <a:effectLst>
                  <a:outerShdw blurRad="50800" dist="38100" dir="2700000" rotWithShape="0">
                    <a:srgbClr val="000000">
                      <a:alpha val="80000"/>
                    </a:srgbClr>
                  </a:outerShdw>
                </a:effectLst>
              </a:rPr>
              <a:t> </a:t>
            </a:r>
            <a:endParaRPr sz="2800" b="1" dirty="0">
              <a:effectLst>
                <a:outerShdw blurRad="50800" dist="38100" dir="2700000" rotWithShape="0">
                  <a:srgbClr val="000000">
                    <a:alpha val="80000"/>
                  </a:srgbClr>
                </a:outerShdw>
              </a:effectLst>
            </a:endParaRPr>
          </a:p>
          <a:p>
            <a:pPr marL="49991" marR="49991" defTabSz="914400">
              <a:lnSpc>
                <a:spcPct val="90000"/>
              </a:lnSpc>
              <a:buClr>
                <a:srgbClr val="000000"/>
              </a:buClr>
              <a:buFont typeface="Arial"/>
              <a:defRPr sz="1800">
                <a:uFill>
                  <a:solidFill>
                    <a:srgbClr val="000000"/>
                  </a:solidFill>
                </a:uFill>
                <a:latin typeface="Arial"/>
                <a:ea typeface="Arial"/>
                <a:cs typeface="Arial"/>
                <a:sym typeface="Arial"/>
              </a:defRPr>
            </a:pPr>
            <a:r>
              <a:rPr sz="2800" b="1" dirty="0">
                <a:solidFill>
                  <a:srgbClr val="FFC000"/>
                </a:solidFill>
                <a:effectLst>
                  <a:outerShdw blurRad="50800" dist="38100" dir="2700000" rotWithShape="0">
                    <a:srgbClr val="000000">
                      <a:alpha val="80000"/>
                    </a:srgbClr>
                  </a:outerShdw>
                </a:effectLst>
                <a:uFill>
                  <a:solidFill>
                    <a:srgbClr val="1B0898"/>
                  </a:solidFill>
                </a:uFill>
              </a:rPr>
              <a:t>of all contractors</a:t>
            </a:r>
            <a:r>
              <a:rPr sz="2800" b="1" dirty="0">
                <a:solidFill>
                  <a:srgbClr val="FFC000"/>
                </a:solidFill>
                <a:effectLst>
                  <a:outerShdw blurRad="50800" dist="38100" dir="2700000" rotWithShape="0">
                    <a:srgbClr val="000000">
                      <a:alpha val="80000"/>
                    </a:srgbClr>
                  </a:outerShdw>
                </a:effectLst>
                <a:uFill>
                  <a:solidFill>
                    <a:srgbClr val="4C4A4B"/>
                  </a:solidFill>
                </a:uFill>
              </a:rPr>
              <a:t> </a:t>
            </a:r>
            <a:r>
              <a:rPr sz="3600" b="1" dirty="0">
                <a:solidFill>
                  <a:schemeClr val="bg1"/>
                </a:solidFill>
                <a:effectLst>
                  <a:outerShdw blurRad="50800" dist="38100" dir="2700000" rotWithShape="0">
                    <a:srgbClr val="000000">
                      <a:alpha val="80000"/>
                    </a:srgbClr>
                  </a:outerShdw>
                </a:effectLst>
                <a:uFill>
                  <a:solidFill>
                    <a:srgbClr val="FF2600"/>
                  </a:solidFill>
                </a:uFill>
              </a:rPr>
              <a:t>FAIL</a:t>
            </a:r>
            <a:endParaRPr sz="2800" b="1" dirty="0">
              <a:solidFill>
                <a:schemeClr val="bg1"/>
              </a:solidFill>
              <a:effectLst>
                <a:outerShdw blurRad="50800" dist="38100" dir="2700000" rotWithShape="0">
                  <a:srgbClr val="000000">
                    <a:alpha val="80000"/>
                  </a:srgbClr>
                </a:outerShdw>
              </a:effectLst>
            </a:endParaRPr>
          </a:p>
          <a:p>
            <a:pPr marL="49991" marR="49991" defTabSz="914400">
              <a:lnSpc>
                <a:spcPct val="90000"/>
              </a:lnSpc>
              <a:buClr>
                <a:srgbClr val="000000"/>
              </a:buClr>
              <a:buFont typeface="Arial"/>
              <a:defRPr sz="2800" b="1">
                <a:uFill>
                  <a:solidFill>
                    <a:srgbClr val="1B0898"/>
                  </a:solidFill>
                </a:uFill>
                <a:latin typeface="Arial"/>
                <a:ea typeface="Arial"/>
                <a:cs typeface="Arial"/>
                <a:sym typeface="Arial"/>
              </a:defRPr>
            </a:pPr>
            <a:r>
              <a:rPr dirty="0">
                <a:solidFill>
                  <a:srgbClr val="FFC000"/>
                </a:solidFill>
                <a:effectLst>
                  <a:outerShdw blurRad="50800" dist="38100" dir="2700000" rotWithShape="0">
                    <a:srgbClr val="000000">
                      <a:alpha val="80000"/>
                    </a:srgbClr>
                  </a:outerShdw>
                </a:effectLst>
              </a:rPr>
              <a:t>within first two years!</a:t>
            </a:r>
          </a:p>
        </p:txBody>
      </p:sp>
      <p:pic>
        <p:nvPicPr>
          <p:cNvPr id="99" name="image.png"/>
          <p:cNvPicPr>
            <a:picLocks/>
          </p:cNvPicPr>
          <p:nvPr/>
        </p:nvPicPr>
        <p:blipFill>
          <a:blip r:embed="rId4">
            <a:extLst/>
          </a:blip>
          <a:stretch>
            <a:fillRect/>
          </a:stretch>
        </p:blipFill>
        <p:spPr>
          <a:xfrm>
            <a:off x="9061450" y="1981200"/>
            <a:ext cx="2362200" cy="2286000"/>
          </a:xfrm>
          <a:prstGeom prst="rect">
            <a:avLst/>
          </a:prstGeom>
          <a:ln w="12700">
            <a:miter lim="400000"/>
          </a:ln>
          <a:effectLst>
            <a:outerShdw blurRad="38100" dist="25400" dir="2700000" rotWithShape="0">
              <a:srgbClr val="000000">
                <a:alpha val="75000"/>
              </a:srgbClr>
            </a:outerShdw>
            <a:reflection stA="50000" endPos="40000" dir="5400000" sy="-100000" algn="bl" rotWithShape="0"/>
          </a:effectLst>
        </p:spPr>
      </p:pic>
      <p:pic>
        <p:nvPicPr>
          <p:cNvPr id="5140" name="Picture 4" descr="skypec2c://r/2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243" y="3220356"/>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3"/>
          <p:cNvSpPr>
            <a:spLocks noChangeArrowheads="1"/>
          </p:cNvSpPr>
          <p:nvPr/>
        </p:nvSpPr>
        <p:spPr bwMode="auto">
          <a:xfrm>
            <a:off x="3813243" y="3982356"/>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9"/>
          <p:cNvSpPr/>
          <p:nvPr/>
        </p:nvSpPr>
        <p:spPr>
          <a:xfrm>
            <a:off x="173422" y="155935"/>
            <a:ext cx="12643168" cy="9397968"/>
          </a:xfrm>
          <a:prstGeom prst="rect">
            <a:avLst/>
          </a:prstGeom>
          <a:noFill/>
          <a:ln w="5715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E3923EB-FCED-4121-8F28-02C1DE86DC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withEffect">
                                  <p:stCondLst>
                                    <p:cond delay="0"/>
                                  </p:stCondLst>
                                  <p:iterate>
                                    <p:tmAbs val="0"/>
                                  </p:iterate>
                                  <p:childTnLst>
                                    <p:set>
                                      <p:cBhvr>
                                        <p:cTn id="6" fill="hold"/>
                                        <p:tgtEl>
                                          <p:spTgt spid="92">
                                            <p:bg/>
                                          </p:spTgt>
                                        </p:tgtEl>
                                        <p:attrNameLst>
                                          <p:attrName>style.visibility</p:attrName>
                                        </p:attrNameLst>
                                      </p:cBhvr>
                                      <p:to>
                                        <p:strVal val="visible"/>
                                      </p:to>
                                    </p:set>
                                    <p:animEffect transition="in" filter="dissolve">
                                      <p:cBhvr>
                                        <p:cTn id="7" dur="500"/>
                                        <p:tgtEl>
                                          <p:spTgt spid="92">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iterate>
                                    <p:tmAbs val="0"/>
                                  </p:iterate>
                                  <p:childTnLst>
                                    <p:set>
                                      <p:cBhvr>
                                        <p:cTn id="11" fill="hold"/>
                                        <p:tgtEl>
                                          <p:spTgt spid="92">
                                            <p:txEl>
                                              <p:pRg st="0" end="0"/>
                                            </p:txEl>
                                          </p:spTgt>
                                        </p:tgtEl>
                                        <p:attrNameLst>
                                          <p:attrName>style.visibility</p:attrName>
                                        </p:attrNameLst>
                                      </p:cBhvr>
                                      <p:to>
                                        <p:strVal val="visible"/>
                                      </p:to>
                                    </p:set>
                                    <p:animEffect transition="in" filter="dissolve">
                                      <p:cBhvr>
                                        <p:cTn id="12" dur="500"/>
                                        <p:tgtEl>
                                          <p:spTgt spid="9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1" nodeType="clickEffect">
                                  <p:stCondLst>
                                    <p:cond delay="0"/>
                                  </p:stCondLst>
                                  <p:iterate>
                                    <p:tmAbs val="0"/>
                                  </p:iterate>
                                  <p:childTnLst>
                                    <p:set>
                                      <p:cBhvr>
                                        <p:cTn id="16" fill="hold"/>
                                        <p:tgtEl>
                                          <p:spTgt spid="92">
                                            <p:txEl>
                                              <p:pRg st="1" end="1"/>
                                            </p:txEl>
                                          </p:spTgt>
                                        </p:tgtEl>
                                        <p:attrNameLst>
                                          <p:attrName>style.visibility</p:attrName>
                                        </p:attrNameLst>
                                      </p:cBhvr>
                                      <p:to>
                                        <p:strVal val="visible"/>
                                      </p:to>
                                    </p:set>
                                    <p:animEffect transition="in" filter="dissolve">
                                      <p:cBhvr>
                                        <p:cTn id="17" dur="500"/>
                                        <p:tgtEl>
                                          <p:spTgt spid="9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1" nodeType="clickEffect">
                                  <p:stCondLst>
                                    <p:cond delay="0"/>
                                  </p:stCondLst>
                                  <p:iterate>
                                    <p:tmAbs val="0"/>
                                  </p:iterate>
                                  <p:childTnLst>
                                    <p:set>
                                      <p:cBhvr>
                                        <p:cTn id="21" fill="hold"/>
                                        <p:tgtEl>
                                          <p:spTgt spid="92">
                                            <p:txEl>
                                              <p:pRg st="2" end="2"/>
                                            </p:txEl>
                                          </p:spTgt>
                                        </p:tgtEl>
                                        <p:attrNameLst>
                                          <p:attrName>style.visibility</p:attrName>
                                        </p:attrNameLst>
                                      </p:cBhvr>
                                      <p:to>
                                        <p:strVal val="visible"/>
                                      </p:to>
                                    </p:set>
                                    <p:animEffect transition="in" filter="dissolve">
                                      <p:cBhvr>
                                        <p:cTn id="22" dur="500"/>
                                        <p:tgtEl>
                                          <p:spTgt spid="9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4" nodeType="clickEffect">
                                  <p:stCondLst>
                                    <p:cond delay="0"/>
                                  </p:stCondLst>
                                  <p:iterate>
                                    <p:tmAbs val="0"/>
                                  </p:iterate>
                                  <p:childTnLst>
                                    <p:set>
                                      <p:cBhvr>
                                        <p:cTn id="26" fill="hold"/>
                                        <p:tgtEl>
                                          <p:spTgt spid="99"/>
                                        </p:tgtEl>
                                        <p:attrNameLst>
                                          <p:attrName>style.visibility</p:attrName>
                                        </p:attrNameLst>
                                      </p:cBhvr>
                                      <p:to>
                                        <p:strVal val="visible"/>
                                      </p:to>
                                    </p:set>
                                    <p:animEffect transition="in" filter="dissolve">
                                      <p:cBhvr>
                                        <p:cTn id="27" dur="500"/>
                                        <p:tgtEl>
                                          <p:spTgt spid="9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5" nodeType="clickEffect">
                                  <p:stCondLst>
                                    <p:cond delay="0"/>
                                  </p:stCondLst>
                                  <p:iterate>
                                    <p:tmAbs val="0"/>
                                  </p:iterate>
                                  <p:childTnLst>
                                    <p:set>
                                      <p:cBhvr>
                                        <p:cTn id="31" fill="hold"/>
                                        <p:tgtEl>
                                          <p:spTgt spid="98"/>
                                        </p:tgtEl>
                                        <p:attrNameLst>
                                          <p:attrName>style.visibility</p:attrName>
                                        </p:attrNameLst>
                                      </p:cBhvr>
                                      <p:to>
                                        <p:strVal val="visible"/>
                                      </p:to>
                                    </p:set>
                                    <p:animEffect transition="in" filter="dissolve">
                                      <p:cBhvr>
                                        <p:cTn id="3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1" uiExpand="1" build="p" bldLvl="5" animBg="1" advAuto="0"/>
      <p:bldP spid="98" grpId="5" animBg="1" advAuto="0"/>
      <p:bldP spid="99" grpId="4"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p:nvPr/>
        </p:nvSpPr>
        <p:spPr>
          <a:xfrm>
            <a:off x="8313701" y="2414798"/>
            <a:ext cx="3733801" cy="13336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latin typeface="Capitals"/>
                <a:ea typeface="Capitals"/>
                <a:cs typeface="Capitals"/>
                <a:sym typeface="Capitals"/>
              </a:defRPr>
            </a:lvl1pPr>
          </a:lstStyle>
          <a:p>
            <a:r>
              <a:rPr dirty="0">
                <a:solidFill>
                  <a:schemeClr val="bg1"/>
                </a:solidFill>
                <a:effectLst>
                  <a:outerShdw blurRad="38100" dist="38100" dir="2700000" algn="tl">
                    <a:srgbClr val="000000">
                      <a:alpha val="43137"/>
                    </a:srgbClr>
                  </a:outerShdw>
                </a:effectLst>
              </a:rPr>
              <a:t>Fully Insured To protect you</a:t>
            </a:r>
          </a:p>
        </p:txBody>
      </p:sp>
      <p:sp>
        <p:nvSpPr>
          <p:cNvPr id="7" name="Rectangle 6"/>
          <p:cNvSpPr/>
          <p:nvPr/>
        </p:nvSpPr>
        <p:spPr>
          <a:xfrm>
            <a:off x="173422" y="155935"/>
            <a:ext cx="12643168" cy="9397968"/>
          </a:xfrm>
          <a:prstGeom prst="rect">
            <a:avLst/>
          </a:prstGeom>
          <a:noFill/>
          <a:ln w="5715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703448-9CBF-40F5-8E78-9B2C329F59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pic>
        <p:nvPicPr>
          <p:cNvPr id="3" name="Picture 2">
            <a:extLst>
              <a:ext uri="{FF2B5EF4-FFF2-40B4-BE49-F238E27FC236}">
                <a16:creationId xmlns:a16="http://schemas.microsoft.com/office/drawing/2014/main" id="{DD77C21C-1AB5-413E-B4CE-98533299A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51" y="361950"/>
            <a:ext cx="7019925" cy="9029700"/>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Choice xmlns="" xmlns:p14="http://schemas.microsoft.com/office/powerpoint/2010/main" Requires="p14">
      <p:transition spd="fast" advClick="1" p14:dur="750">
        <p14:prism dir="d"/>
      </p:transition>
    </mc:Choice>
    <mc:Fallback xmlns="">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9744" y="299803"/>
            <a:ext cx="12201993" cy="8859188"/>
          </a:xfrm>
          <a:prstGeom prst="rect">
            <a:avLst/>
          </a:prstGeom>
          <a:noFill/>
          <a:ln w="5715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96511" y="545208"/>
            <a:ext cx="5603221" cy="707886"/>
          </a:xfrm>
          <a:prstGeom prst="rect">
            <a:avLst/>
          </a:prstGeom>
        </p:spPr>
        <p:txBody>
          <a:bodyPr wrap="square">
            <a:spAutoFit/>
          </a:bodyPr>
          <a:lstStyle/>
          <a:p>
            <a:r>
              <a:rPr lang="en-US" b="1" dirty="0">
                <a:solidFill>
                  <a:schemeClr val="bg1"/>
                </a:solidFill>
                <a:effectLst>
                  <a:outerShdw blurRad="38100" dist="38100" dir="2700000" algn="tl">
                    <a:srgbClr val="000000">
                      <a:alpha val="43137"/>
                    </a:srgbClr>
                  </a:outerShdw>
                </a:effectLst>
              </a:rPr>
              <a:t>ON THE JOB TRAINING </a:t>
            </a:r>
            <a:endParaRPr lang="en-US" dirty="0">
              <a:solidFill>
                <a:schemeClr val="bg1"/>
              </a:solidFill>
            </a:endParaRPr>
          </a:p>
        </p:txBody>
      </p:sp>
      <p:pic>
        <p:nvPicPr>
          <p:cNvPr id="7" name="Picture 6">
            <a:extLst>
              <a:ext uri="{FF2B5EF4-FFF2-40B4-BE49-F238E27FC236}">
                <a16:creationId xmlns:a16="http://schemas.microsoft.com/office/drawing/2014/main" id="{AC73690A-95E2-4879-8DDD-4D6CA73CA7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pic>
        <p:nvPicPr>
          <p:cNvPr id="8" name="Picture 7">
            <a:extLst>
              <a:ext uri="{FF2B5EF4-FFF2-40B4-BE49-F238E27FC236}">
                <a16:creationId xmlns:a16="http://schemas.microsoft.com/office/drawing/2014/main" id="{502A08F2-6708-4FB9-8512-5805F5043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775" y="1585912"/>
            <a:ext cx="9239250" cy="6581775"/>
          </a:xfrm>
          <a:prstGeom prst="rect">
            <a:avLst/>
          </a:prstGeom>
        </p:spPr>
      </p:pic>
    </p:spTree>
    <p:extLst>
      <p:ext uri="{BB962C8B-B14F-4D97-AF65-F5344CB8AC3E}">
        <p14:creationId xmlns:p14="http://schemas.microsoft.com/office/powerpoint/2010/main" val="1907283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696511" y="545208"/>
            <a:ext cx="5603221" cy="707886"/>
          </a:xfrm>
          <a:prstGeom prst="rect">
            <a:avLst/>
          </a:prstGeom>
        </p:spPr>
        <p:txBody>
          <a:bodyPr wrap="square">
            <a:spAutoFit/>
          </a:bodyPr>
          <a:lstStyle/>
          <a:p>
            <a:r>
              <a:rPr lang="en-US" b="1" dirty="0">
                <a:solidFill>
                  <a:schemeClr val="bg1"/>
                </a:solidFill>
                <a:effectLst>
                  <a:outerShdw blurRad="38100" dist="38100" dir="2700000" algn="tl">
                    <a:srgbClr val="000000">
                      <a:alpha val="43137"/>
                    </a:srgbClr>
                  </a:outerShdw>
                </a:effectLst>
              </a:rPr>
              <a:t>CLASSROOM TRAINING </a:t>
            </a:r>
            <a:endParaRPr lang="en-US" dirty="0">
              <a:solidFill>
                <a:schemeClr val="bg1"/>
              </a:solidFill>
            </a:endParaRPr>
          </a:p>
        </p:txBody>
      </p:sp>
      <p:sp>
        <p:nvSpPr>
          <p:cNvPr id="7" name="Rectangle 6"/>
          <p:cNvSpPr/>
          <p:nvPr/>
        </p:nvSpPr>
        <p:spPr>
          <a:xfrm>
            <a:off x="173422" y="155935"/>
            <a:ext cx="12643168" cy="9397968"/>
          </a:xfrm>
          <a:prstGeom prst="rect">
            <a:avLst/>
          </a:prstGeom>
          <a:noFill/>
          <a:ln w="5715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C40B01C-78FD-418A-B246-E464BBADDE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102" y="8581670"/>
            <a:ext cx="1677948" cy="856964"/>
          </a:xfrm>
          <a:prstGeom prst="rect">
            <a:avLst/>
          </a:prstGeom>
        </p:spPr>
      </p:pic>
      <p:pic>
        <p:nvPicPr>
          <p:cNvPr id="9" name="Picture 8">
            <a:extLst>
              <a:ext uri="{FF2B5EF4-FFF2-40B4-BE49-F238E27FC236}">
                <a16:creationId xmlns:a16="http://schemas.microsoft.com/office/drawing/2014/main" id="{904AA3E4-0967-450B-BF79-B54DD35F4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525" y="1285875"/>
            <a:ext cx="10191750" cy="7181850"/>
          </a:xfrm>
          <a:prstGeom prst="rect">
            <a:avLst/>
          </a:prstGeom>
        </p:spPr>
      </p:pic>
    </p:spTree>
    <p:extLst>
      <p:ext uri="{BB962C8B-B14F-4D97-AF65-F5344CB8AC3E}">
        <p14:creationId xmlns:p14="http://schemas.microsoft.com/office/powerpoint/2010/main" val="33942885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nvSpPr>
        <p:spPr>
          <a:xfrm>
            <a:off x="31750" y="101797"/>
            <a:ext cx="12941300" cy="863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4800">
                <a:effectLst>
                  <a:outerShdw blurRad="38100" dist="25400" dir="2700000" rotWithShape="0">
                    <a:srgbClr val="000000">
                      <a:alpha val="75000"/>
                    </a:srgbClr>
                  </a:outerShdw>
                </a:effectLst>
                <a:latin typeface="Capitals"/>
                <a:ea typeface="Capitals"/>
                <a:cs typeface="Capitals"/>
                <a:sym typeface="Capitals"/>
              </a:defRPr>
            </a:lvl1pPr>
          </a:lstStyle>
          <a:p>
            <a:r>
              <a:rPr dirty="0">
                <a:solidFill>
                  <a:schemeClr val="bg1"/>
                </a:solidFill>
              </a:rPr>
              <a:t>The Installation Process</a:t>
            </a:r>
          </a:p>
        </p:txBody>
      </p:sp>
      <p:pic>
        <p:nvPicPr>
          <p:cNvPr id="5" name="Picture 4">
            <a:extLst>
              <a:ext uri="{FF2B5EF4-FFF2-40B4-BE49-F238E27FC236}">
                <a16:creationId xmlns:a16="http://schemas.microsoft.com/office/drawing/2014/main" id="{03BDBAD4-D230-487B-9641-95786B86A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82" y="1266478"/>
            <a:ext cx="12418528" cy="6985422"/>
          </a:xfrm>
          <a:prstGeom prst="rect">
            <a:avLst/>
          </a:prstGeom>
        </p:spPr>
      </p:pic>
      <p:pic>
        <p:nvPicPr>
          <p:cNvPr id="7" name="Picture 6">
            <a:extLst>
              <a:ext uri="{FF2B5EF4-FFF2-40B4-BE49-F238E27FC236}">
                <a16:creationId xmlns:a16="http://schemas.microsoft.com/office/drawing/2014/main" id="{5D5362C2-C754-4F6D-9DC9-36E70962AC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asted-image.tif"/>
          <p:cNvPicPr>
            <a:picLocks noChangeAspect="1"/>
          </p:cNvPicPr>
          <p:nvPr/>
        </p:nvPicPr>
        <p:blipFill>
          <a:blip r:embed="rId3">
            <a:extLst/>
          </a:blip>
          <a:stretch>
            <a:fillRect/>
          </a:stretch>
        </p:blipFill>
        <p:spPr>
          <a:xfrm>
            <a:off x="-675864" y="-113940"/>
            <a:ext cx="14727923" cy="11376788"/>
          </a:xfrm>
          <a:prstGeom prst="rect">
            <a:avLst/>
          </a:prstGeom>
          <a:ln w="12700">
            <a:miter lim="400000"/>
          </a:ln>
        </p:spPr>
      </p:pic>
      <p:sp>
        <p:nvSpPr>
          <p:cNvPr id="27" name="Shape 27"/>
          <p:cNvSpPr/>
          <p:nvPr/>
        </p:nvSpPr>
        <p:spPr>
          <a:xfrm>
            <a:off x="-105281" y="170793"/>
            <a:ext cx="12903201" cy="1955801"/>
          </a:xfrm>
          <a:prstGeom prst="rect">
            <a:avLst/>
          </a:prstGeom>
          <a:ln w="12700">
            <a:miter lim="400000"/>
          </a:ln>
          <a:effectLst>
            <a:outerShdw blurRad="165100" dir="1740000" rotWithShape="0">
              <a:srgbClr val="000000">
                <a:alpha val="78999"/>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a:lnSpc>
                <a:spcPct val="80000"/>
              </a:lnSpc>
              <a:spcBef>
                <a:spcPts val="2200"/>
              </a:spcBef>
              <a:defRPr sz="3600" spc="-36">
                <a:solidFill>
                  <a:srgbClr val="FFFFFF"/>
                </a:solidFill>
                <a:effectLst>
                  <a:outerShdw blurRad="50800" dist="25400" dir="5400000" rotWithShape="0">
                    <a:srgbClr val="000000">
                      <a:alpha val="78999"/>
                    </a:srgbClr>
                  </a:outerShdw>
                </a:effectLst>
                <a:latin typeface="Capitals"/>
                <a:ea typeface="Capitals"/>
                <a:cs typeface="Capitals"/>
                <a:sym typeface="Capitals"/>
              </a:defRPr>
            </a:pPr>
            <a:r>
              <a:rPr>
                <a:solidFill>
                  <a:srgbClr val="FFF4FB"/>
                </a:solidFill>
              </a:rPr>
              <a:t>    </a:t>
            </a:r>
            <a:r>
              <a:rPr sz="2900" cap="all" spc="-29">
                <a:solidFill>
                  <a:srgbClr val="FFF4FB"/>
                </a:solidFill>
              </a:rPr>
              <a:t>Owens Corning</a:t>
            </a:r>
            <a:endParaRPr cap="all"/>
          </a:p>
          <a:p>
            <a:pPr>
              <a:lnSpc>
                <a:spcPct val="80000"/>
              </a:lnSpc>
              <a:spcBef>
                <a:spcPts val="900"/>
              </a:spcBef>
              <a:defRPr sz="3600" spc="-36">
                <a:solidFill>
                  <a:srgbClr val="FFFCFE"/>
                </a:solidFill>
                <a:effectLst>
                  <a:outerShdw blurRad="50800" dist="25400" dir="5400000" rotWithShape="0">
                    <a:srgbClr val="000000">
                      <a:alpha val="78999"/>
                    </a:srgbClr>
                  </a:outerShdw>
                </a:effectLst>
                <a:latin typeface="Capitals"/>
                <a:ea typeface="Capitals"/>
                <a:cs typeface="Capitals"/>
                <a:sym typeface="Capitals"/>
              </a:defRPr>
            </a:pPr>
            <a:r>
              <a:t>A World Leader in Building Material Solutions</a:t>
            </a:r>
          </a:p>
          <a:p>
            <a:pPr>
              <a:lnSpc>
                <a:spcPct val="90000"/>
              </a:lnSpc>
              <a:spcBef>
                <a:spcPts val="900"/>
              </a:spcBef>
              <a:defRPr sz="3600" spc="-36">
                <a:solidFill>
                  <a:srgbClr val="FFFCFE"/>
                </a:solidFill>
                <a:effectLst>
                  <a:outerShdw blurRad="50800" dist="25400" dir="5400000" rotWithShape="0">
                    <a:srgbClr val="000000">
                      <a:alpha val="78999"/>
                    </a:srgbClr>
                  </a:outerShdw>
                </a:effectLst>
                <a:latin typeface="Capitals"/>
                <a:ea typeface="Capitals"/>
                <a:cs typeface="Capitals"/>
                <a:sym typeface="Capitals"/>
              </a:defRPr>
            </a:pPr>
            <a:r>
              <a:t>for Over 70 Years!</a:t>
            </a:r>
          </a:p>
        </p:txBody>
      </p:sp>
      <p:pic>
        <p:nvPicPr>
          <p:cNvPr id="28" name="OC IFL Logo Red.pdf"/>
          <p:cNvPicPr>
            <a:picLocks noChangeAspect="1"/>
          </p:cNvPicPr>
          <p:nvPr/>
        </p:nvPicPr>
        <p:blipFill>
          <a:blip r:embed="rId4">
            <a:extLst/>
          </a:blip>
          <a:srcRect l="11666" r="15833" b="16666"/>
          <a:stretch>
            <a:fillRect/>
          </a:stretch>
        </p:blipFill>
        <p:spPr>
          <a:xfrm>
            <a:off x="4448119" y="235307"/>
            <a:ext cx="495301" cy="483914"/>
          </a:xfrm>
          <a:prstGeom prst="rect">
            <a:avLst/>
          </a:prstGeom>
          <a:ln w="12700">
            <a:miter lim="400000"/>
          </a:ln>
        </p:spPr>
      </p:pic>
      <p:pic>
        <p:nvPicPr>
          <p:cNvPr id="29" name="PP17_arms_crossed_eyelids.jpg"/>
          <p:cNvPicPr>
            <a:picLocks noChangeAspect="1"/>
          </p:cNvPicPr>
          <p:nvPr/>
        </p:nvPicPr>
        <p:blipFill>
          <a:blip r:embed="rId5">
            <a:extLst/>
          </a:blip>
          <a:srcRect l="3851" t="962" r="8776" b="33151"/>
          <a:stretch>
            <a:fillRect/>
          </a:stretch>
        </p:blipFill>
        <p:spPr>
          <a:xfrm>
            <a:off x="11143391" y="7012695"/>
            <a:ext cx="1905001" cy="2812655"/>
          </a:xfrm>
          <a:custGeom>
            <a:avLst/>
            <a:gdLst/>
            <a:ahLst/>
            <a:cxnLst>
              <a:cxn ang="0">
                <a:pos x="wd2" y="hd2"/>
              </a:cxn>
              <a:cxn ang="5400000">
                <a:pos x="wd2" y="hd2"/>
              </a:cxn>
              <a:cxn ang="10800000">
                <a:pos x="wd2" y="hd2"/>
              </a:cxn>
              <a:cxn ang="16200000">
                <a:pos x="wd2" y="hd2"/>
              </a:cxn>
            </a:cxnLst>
            <a:rect l="0" t="0" r="r" b="b"/>
            <a:pathLst>
              <a:path w="21600" h="21600" extrusionOk="0">
                <a:moveTo>
                  <a:pt x="7366" y="0"/>
                </a:moveTo>
                <a:lnTo>
                  <a:pt x="7326" y="46"/>
                </a:lnTo>
                <a:lnTo>
                  <a:pt x="7263" y="125"/>
                </a:lnTo>
                <a:lnTo>
                  <a:pt x="7178" y="222"/>
                </a:lnTo>
                <a:lnTo>
                  <a:pt x="7083" y="338"/>
                </a:lnTo>
                <a:lnTo>
                  <a:pt x="6980" y="463"/>
                </a:lnTo>
                <a:lnTo>
                  <a:pt x="6872" y="591"/>
                </a:lnTo>
                <a:lnTo>
                  <a:pt x="6759" y="722"/>
                </a:lnTo>
                <a:lnTo>
                  <a:pt x="6696" y="808"/>
                </a:lnTo>
                <a:lnTo>
                  <a:pt x="6682" y="847"/>
                </a:lnTo>
                <a:lnTo>
                  <a:pt x="6754" y="869"/>
                </a:lnTo>
                <a:lnTo>
                  <a:pt x="6908" y="905"/>
                </a:lnTo>
                <a:lnTo>
                  <a:pt x="7114" y="954"/>
                </a:lnTo>
                <a:lnTo>
                  <a:pt x="7380" y="692"/>
                </a:lnTo>
                <a:lnTo>
                  <a:pt x="7596" y="475"/>
                </a:lnTo>
                <a:lnTo>
                  <a:pt x="7731" y="332"/>
                </a:lnTo>
                <a:lnTo>
                  <a:pt x="7808" y="250"/>
                </a:lnTo>
                <a:lnTo>
                  <a:pt x="7808" y="195"/>
                </a:lnTo>
                <a:lnTo>
                  <a:pt x="7762" y="165"/>
                </a:lnTo>
                <a:lnTo>
                  <a:pt x="7695" y="125"/>
                </a:lnTo>
                <a:lnTo>
                  <a:pt x="7614" y="79"/>
                </a:lnTo>
                <a:lnTo>
                  <a:pt x="7533" y="37"/>
                </a:lnTo>
                <a:lnTo>
                  <a:pt x="7466" y="3"/>
                </a:lnTo>
                <a:lnTo>
                  <a:pt x="7456" y="0"/>
                </a:lnTo>
                <a:lnTo>
                  <a:pt x="7366" y="0"/>
                </a:lnTo>
                <a:close/>
                <a:moveTo>
                  <a:pt x="9765" y="0"/>
                </a:moveTo>
                <a:lnTo>
                  <a:pt x="9724" y="43"/>
                </a:lnTo>
                <a:lnTo>
                  <a:pt x="9698" y="82"/>
                </a:lnTo>
                <a:lnTo>
                  <a:pt x="9706" y="107"/>
                </a:lnTo>
                <a:lnTo>
                  <a:pt x="9778" y="140"/>
                </a:lnTo>
                <a:lnTo>
                  <a:pt x="9936" y="207"/>
                </a:lnTo>
                <a:lnTo>
                  <a:pt x="10166" y="296"/>
                </a:lnTo>
                <a:lnTo>
                  <a:pt x="10436" y="402"/>
                </a:lnTo>
                <a:lnTo>
                  <a:pt x="10701" y="506"/>
                </a:lnTo>
                <a:lnTo>
                  <a:pt x="10926" y="594"/>
                </a:lnTo>
                <a:lnTo>
                  <a:pt x="11084" y="652"/>
                </a:lnTo>
                <a:lnTo>
                  <a:pt x="11169" y="661"/>
                </a:lnTo>
                <a:lnTo>
                  <a:pt x="11218" y="631"/>
                </a:lnTo>
                <a:lnTo>
                  <a:pt x="11277" y="582"/>
                </a:lnTo>
                <a:lnTo>
                  <a:pt x="11349" y="521"/>
                </a:lnTo>
                <a:lnTo>
                  <a:pt x="11412" y="466"/>
                </a:lnTo>
                <a:lnTo>
                  <a:pt x="11462" y="421"/>
                </a:lnTo>
                <a:lnTo>
                  <a:pt x="11480" y="387"/>
                </a:lnTo>
                <a:lnTo>
                  <a:pt x="11475" y="357"/>
                </a:lnTo>
                <a:lnTo>
                  <a:pt x="11430" y="320"/>
                </a:lnTo>
                <a:lnTo>
                  <a:pt x="11354" y="274"/>
                </a:lnTo>
                <a:lnTo>
                  <a:pt x="11232" y="216"/>
                </a:lnTo>
                <a:lnTo>
                  <a:pt x="11061" y="137"/>
                </a:lnTo>
                <a:lnTo>
                  <a:pt x="10778" y="0"/>
                </a:lnTo>
                <a:lnTo>
                  <a:pt x="9765" y="0"/>
                </a:lnTo>
                <a:close/>
                <a:moveTo>
                  <a:pt x="14049" y="521"/>
                </a:moveTo>
                <a:lnTo>
                  <a:pt x="13820" y="524"/>
                </a:lnTo>
                <a:lnTo>
                  <a:pt x="13622" y="549"/>
                </a:lnTo>
                <a:lnTo>
                  <a:pt x="13329" y="652"/>
                </a:lnTo>
                <a:lnTo>
                  <a:pt x="13136" y="820"/>
                </a:lnTo>
                <a:lnTo>
                  <a:pt x="13064" y="933"/>
                </a:lnTo>
                <a:lnTo>
                  <a:pt x="12946" y="893"/>
                </a:lnTo>
                <a:lnTo>
                  <a:pt x="12762" y="847"/>
                </a:lnTo>
                <a:lnTo>
                  <a:pt x="12546" y="820"/>
                </a:lnTo>
                <a:lnTo>
                  <a:pt x="12326" y="814"/>
                </a:lnTo>
                <a:lnTo>
                  <a:pt x="12128" y="829"/>
                </a:lnTo>
                <a:lnTo>
                  <a:pt x="11938" y="875"/>
                </a:lnTo>
                <a:lnTo>
                  <a:pt x="11808" y="948"/>
                </a:lnTo>
                <a:lnTo>
                  <a:pt x="11722" y="1055"/>
                </a:lnTo>
                <a:lnTo>
                  <a:pt x="11686" y="1195"/>
                </a:lnTo>
                <a:lnTo>
                  <a:pt x="11691" y="1335"/>
                </a:lnTo>
                <a:lnTo>
                  <a:pt x="11727" y="1490"/>
                </a:lnTo>
                <a:lnTo>
                  <a:pt x="11790" y="1646"/>
                </a:lnTo>
                <a:lnTo>
                  <a:pt x="11876" y="1780"/>
                </a:lnTo>
                <a:lnTo>
                  <a:pt x="11920" y="1859"/>
                </a:lnTo>
                <a:lnTo>
                  <a:pt x="11912" y="1905"/>
                </a:lnTo>
                <a:lnTo>
                  <a:pt x="11835" y="1932"/>
                </a:lnTo>
                <a:lnTo>
                  <a:pt x="11691" y="1938"/>
                </a:lnTo>
                <a:lnTo>
                  <a:pt x="11511" y="1941"/>
                </a:lnTo>
                <a:lnTo>
                  <a:pt x="11466" y="1783"/>
                </a:lnTo>
                <a:lnTo>
                  <a:pt x="11444" y="1704"/>
                </a:lnTo>
                <a:lnTo>
                  <a:pt x="11434" y="1652"/>
                </a:lnTo>
                <a:lnTo>
                  <a:pt x="11444" y="1618"/>
                </a:lnTo>
                <a:lnTo>
                  <a:pt x="11470" y="1597"/>
                </a:lnTo>
                <a:lnTo>
                  <a:pt x="11502" y="1573"/>
                </a:lnTo>
                <a:lnTo>
                  <a:pt x="11457" y="1557"/>
                </a:lnTo>
                <a:lnTo>
                  <a:pt x="11372" y="1490"/>
                </a:lnTo>
                <a:lnTo>
                  <a:pt x="11264" y="1332"/>
                </a:lnTo>
                <a:lnTo>
                  <a:pt x="11120" y="1140"/>
                </a:lnTo>
                <a:lnTo>
                  <a:pt x="10944" y="978"/>
                </a:lnTo>
                <a:lnTo>
                  <a:pt x="10732" y="847"/>
                </a:lnTo>
                <a:lnTo>
                  <a:pt x="10476" y="741"/>
                </a:lnTo>
                <a:lnTo>
                  <a:pt x="10264" y="680"/>
                </a:lnTo>
                <a:lnTo>
                  <a:pt x="10076" y="652"/>
                </a:lnTo>
                <a:lnTo>
                  <a:pt x="9904" y="658"/>
                </a:lnTo>
                <a:lnTo>
                  <a:pt x="9734" y="698"/>
                </a:lnTo>
                <a:lnTo>
                  <a:pt x="9513" y="799"/>
                </a:lnTo>
                <a:lnTo>
                  <a:pt x="9333" y="948"/>
                </a:lnTo>
                <a:lnTo>
                  <a:pt x="9194" y="1143"/>
                </a:lnTo>
                <a:lnTo>
                  <a:pt x="9108" y="1375"/>
                </a:lnTo>
                <a:lnTo>
                  <a:pt x="9086" y="1439"/>
                </a:lnTo>
                <a:lnTo>
                  <a:pt x="9058" y="1472"/>
                </a:lnTo>
                <a:lnTo>
                  <a:pt x="9032" y="1460"/>
                </a:lnTo>
                <a:lnTo>
                  <a:pt x="8973" y="1420"/>
                </a:lnTo>
                <a:lnTo>
                  <a:pt x="8901" y="1356"/>
                </a:lnTo>
                <a:lnTo>
                  <a:pt x="8816" y="1280"/>
                </a:lnTo>
                <a:lnTo>
                  <a:pt x="8703" y="1173"/>
                </a:lnTo>
                <a:lnTo>
                  <a:pt x="8604" y="1100"/>
                </a:lnTo>
                <a:lnTo>
                  <a:pt x="8510" y="1048"/>
                </a:lnTo>
                <a:lnTo>
                  <a:pt x="8402" y="1006"/>
                </a:lnTo>
                <a:lnTo>
                  <a:pt x="8226" y="957"/>
                </a:lnTo>
                <a:lnTo>
                  <a:pt x="8073" y="939"/>
                </a:lnTo>
                <a:lnTo>
                  <a:pt x="7929" y="951"/>
                </a:lnTo>
                <a:lnTo>
                  <a:pt x="7785" y="994"/>
                </a:lnTo>
                <a:lnTo>
                  <a:pt x="7641" y="1073"/>
                </a:lnTo>
                <a:lnTo>
                  <a:pt x="7533" y="1192"/>
                </a:lnTo>
                <a:lnTo>
                  <a:pt x="7456" y="1356"/>
                </a:lnTo>
                <a:lnTo>
                  <a:pt x="7398" y="1576"/>
                </a:lnTo>
                <a:lnTo>
                  <a:pt x="7371" y="1826"/>
                </a:lnTo>
                <a:lnTo>
                  <a:pt x="7394" y="2045"/>
                </a:lnTo>
                <a:lnTo>
                  <a:pt x="7412" y="2155"/>
                </a:lnTo>
                <a:lnTo>
                  <a:pt x="7416" y="2228"/>
                </a:lnTo>
                <a:lnTo>
                  <a:pt x="7402" y="2271"/>
                </a:lnTo>
                <a:lnTo>
                  <a:pt x="7366" y="2304"/>
                </a:lnTo>
                <a:lnTo>
                  <a:pt x="7308" y="2356"/>
                </a:lnTo>
                <a:lnTo>
                  <a:pt x="7250" y="2408"/>
                </a:lnTo>
                <a:lnTo>
                  <a:pt x="7214" y="2447"/>
                </a:lnTo>
                <a:lnTo>
                  <a:pt x="7250" y="2438"/>
                </a:lnTo>
                <a:lnTo>
                  <a:pt x="7312" y="2411"/>
                </a:lnTo>
                <a:lnTo>
                  <a:pt x="7376" y="2377"/>
                </a:lnTo>
                <a:lnTo>
                  <a:pt x="7438" y="2356"/>
                </a:lnTo>
                <a:lnTo>
                  <a:pt x="7484" y="2411"/>
                </a:lnTo>
                <a:lnTo>
                  <a:pt x="7502" y="2469"/>
                </a:lnTo>
                <a:lnTo>
                  <a:pt x="7492" y="2502"/>
                </a:lnTo>
                <a:lnTo>
                  <a:pt x="7398" y="2527"/>
                </a:lnTo>
                <a:lnTo>
                  <a:pt x="7160" y="2569"/>
                </a:lnTo>
                <a:lnTo>
                  <a:pt x="6818" y="2633"/>
                </a:lnTo>
                <a:lnTo>
                  <a:pt x="6404" y="2706"/>
                </a:lnTo>
                <a:lnTo>
                  <a:pt x="5602" y="2847"/>
                </a:lnTo>
                <a:lnTo>
                  <a:pt x="4860" y="2987"/>
                </a:lnTo>
                <a:lnTo>
                  <a:pt x="4180" y="3121"/>
                </a:lnTo>
                <a:lnTo>
                  <a:pt x="3573" y="3246"/>
                </a:lnTo>
                <a:lnTo>
                  <a:pt x="3046" y="3365"/>
                </a:lnTo>
                <a:lnTo>
                  <a:pt x="2601" y="3478"/>
                </a:lnTo>
                <a:lnTo>
                  <a:pt x="2250" y="3575"/>
                </a:lnTo>
                <a:lnTo>
                  <a:pt x="1994" y="3663"/>
                </a:lnTo>
                <a:lnTo>
                  <a:pt x="1804" y="3755"/>
                </a:lnTo>
                <a:lnTo>
                  <a:pt x="1665" y="3859"/>
                </a:lnTo>
                <a:lnTo>
                  <a:pt x="1580" y="3968"/>
                </a:lnTo>
                <a:lnTo>
                  <a:pt x="1552" y="4087"/>
                </a:lnTo>
                <a:lnTo>
                  <a:pt x="1575" y="4179"/>
                </a:lnTo>
                <a:lnTo>
                  <a:pt x="1638" y="4279"/>
                </a:lnTo>
                <a:lnTo>
                  <a:pt x="1724" y="4377"/>
                </a:lnTo>
                <a:lnTo>
                  <a:pt x="1827" y="4459"/>
                </a:lnTo>
                <a:lnTo>
                  <a:pt x="1899" y="4508"/>
                </a:lnTo>
                <a:lnTo>
                  <a:pt x="1940" y="4560"/>
                </a:lnTo>
                <a:lnTo>
                  <a:pt x="1958" y="4639"/>
                </a:lnTo>
                <a:lnTo>
                  <a:pt x="1962" y="4779"/>
                </a:lnTo>
                <a:lnTo>
                  <a:pt x="2034" y="5145"/>
                </a:lnTo>
                <a:lnTo>
                  <a:pt x="2228" y="5468"/>
                </a:lnTo>
                <a:lnTo>
                  <a:pt x="2290" y="5556"/>
                </a:lnTo>
                <a:lnTo>
                  <a:pt x="2300" y="5605"/>
                </a:lnTo>
                <a:lnTo>
                  <a:pt x="2259" y="5626"/>
                </a:lnTo>
                <a:lnTo>
                  <a:pt x="2160" y="5666"/>
                </a:lnTo>
                <a:lnTo>
                  <a:pt x="2025" y="5718"/>
                </a:lnTo>
                <a:lnTo>
                  <a:pt x="1863" y="5773"/>
                </a:lnTo>
                <a:lnTo>
                  <a:pt x="1274" y="5989"/>
                </a:lnTo>
                <a:lnTo>
                  <a:pt x="644" y="6248"/>
                </a:lnTo>
                <a:lnTo>
                  <a:pt x="9" y="6532"/>
                </a:lnTo>
                <a:lnTo>
                  <a:pt x="0" y="6535"/>
                </a:lnTo>
                <a:lnTo>
                  <a:pt x="0" y="6602"/>
                </a:lnTo>
                <a:lnTo>
                  <a:pt x="428" y="6425"/>
                </a:lnTo>
                <a:lnTo>
                  <a:pt x="1030" y="6181"/>
                </a:lnTo>
                <a:lnTo>
                  <a:pt x="1611" y="5952"/>
                </a:lnTo>
                <a:lnTo>
                  <a:pt x="2182" y="5736"/>
                </a:lnTo>
                <a:lnTo>
                  <a:pt x="2408" y="5654"/>
                </a:lnTo>
                <a:lnTo>
                  <a:pt x="2516" y="5739"/>
                </a:lnTo>
                <a:lnTo>
                  <a:pt x="2596" y="5806"/>
                </a:lnTo>
                <a:lnTo>
                  <a:pt x="2606" y="5861"/>
                </a:lnTo>
                <a:lnTo>
                  <a:pt x="2547" y="5898"/>
                </a:lnTo>
                <a:lnTo>
                  <a:pt x="2457" y="5946"/>
                </a:lnTo>
                <a:lnTo>
                  <a:pt x="2349" y="6004"/>
                </a:lnTo>
                <a:lnTo>
                  <a:pt x="1962" y="6211"/>
                </a:lnTo>
                <a:lnTo>
                  <a:pt x="1557" y="6440"/>
                </a:lnTo>
                <a:lnTo>
                  <a:pt x="1174" y="6669"/>
                </a:lnTo>
                <a:lnTo>
                  <a:pt x="837" y="6882"/>
                </a:lnTo>
                <a:lnTo>
                  <a:pt x="432" y="7153"/>
                </a:lnTo>
                <a:lnTo>
                  <a:pt x="148" y="7351"/>
                </a:lnTo>
                <a:lnTo>
                  <a:pt x="0" y="7461"/>
                </a:lnTo>
                <a:lnTo>
                  <a:pt x="0" y="7482"/>
                </a:lnTo>
                <a:lnTo>
                  <a:pt x="50" y="7455"/>
                </a:lnTo>
                <a:lnTo>
                  <a:pt x="148" y="7397"/>
                </a:lnTo>
                <a:lnTo>
                  <a:pt x="266" y="7324"/>
                </a:lnTo>
                <a:lnTo>
                  <a:pt x="459" y="7205"/>
                </a:lnTo>
                <a:lnTo>
                  <a:pt x="706" y="7056"/>
                </a:lnTo>
                <a:lnTo>
                  <a:pt x="990" y="6888"/>
                </a:lnTo>
                <a:lnTo>
                  <a:pt x="1292" y="6711"/>
                </a:lnTo>
                <a:lnTo>
                  <a:pt x="1588" y="6535"/>
                </a:lnTo>
                <a:lnTo>
                  <a:pt x="1876" y="6370"/>
                </a:lnTo>
                <a:lnTo>
                  <a:pt x="2128" y="6227"/>
                </a:lnTo>
                <a:lnTo>
                  <a:pt x="2326" y="6114"/>
                </a:lnTo>
                <a:lnTo>
                  <a:pt x="2722" y="5898"/>
                </a:lnTo>
                <a:lnTo>
                  <a:pt x="2898" y="5983"/>
                </a:lnTo>
                <a:lnTo>
                  <a:pt x="3208" y="6114"/>
                </a:lnTo>
                <a:lnTo>
                  <a:pt x="3510" y="6187"/>
                </a:lnTo>
                <a:lnTo>
                  <a:pt x="3604" y="6208"/>
                </a:lnTo>
                <a:lnTo>
                  <a:pt x="3658" y="6230"/>
                </a:lnTo>
                <a:lnTo>
                  <a:pt x="3699" y="6266"/>
                </a:lnTo>
                <a:lnTo>
                  <a:pt x="3726" y="6327"/>
                </a:lnTo>
                <a:lnTo>
                  <a:pt x="3798" y="6443"/>
                </a:lnTo>
                <a:lnTo>
                  <a:pt x="3915" y="6565"/>
                </a:lnTo>
                <a:lnTo>
                  <a:pt x="4064" y="6690"/>
                </a:lnTo>
                <a:lnTo>
                  <a:pt x="4248" y="6815"/>
                </a:lnTo>
                <a:lnTo>
                  <a:pt x="4446" y="6934"/>
                </a:lnTo>
                <a:lnTo>
                  <a:pt x="4666" y="7040"/>
                </a:lnTo>
                <a:lnTo>
                  <a:pt x="4887" y="7132"/>
                </a:lnTo>
                <a:lnTo>
                  <a:pt x="5112" y="7205"/>
                </a:lnTo>
                <a:lnTo>
                  <a:pt x="5454" y="7284"/>
                </a:lnTo>
                <a:lnTo>
                  <a:pt x="5787" y="7333"/>
                </a:lnTo>
                <a:lnTo>
                  <a:pt x="6111" y="7351"/>
                </a:lnTo>
                <a:lnTo>
                  <a:pt x="6426" y="7339"/>
                </a:lnTo>
                <a:lnTo>
                  <a:pt x="6728" y="7300"/>
                </a:lnTo>
                <a:lnTo>
                  <a:pt x="7002" y="7233"/>
                </a:lnTo>
                <a:lnTo>
                  <a:pt x="7258" y="7138"/>
                </a:lnTo>
                <a:lnTo>
                  <a:pt x="7484" y="7013"/>
                </a:lnTo>
                <a:lnTo>
                  <a:pt x="7628" y="6894"/>
                </a:lnTo>
                <a:lnTo>
                  <a:pt x="7736" y="6757"/>
                </a:lnTo>
                <a:lnTo>
                  <a:pt x="7808" y="6589"/>
                </a:lnTo>
                <a:lnTo>
                  <a:pt x="7852" y="6385"/>
                </a:lnTo>
                <a:lnTo>
                  <a:pt x="7884" y="6166"/>
                </a:lnTo>
                <a:lnTo>
                  <a:pt x="8154" y="6029"/>
                </a:lnTo>
                <a:lnTo>
                  <a:pt x="8289" y="5962"/>
                </a:lnTo>
                <a:lnTo>
                  <a:pt x="8451" y="5879"/>
                </a:lnTo>
                <a:lnTo>
                  <a:pt x="8626" y="5797"/>
                </a:lnTo>
                <a:lnTo>
                  <a:pt x="8793" y="5721"/>
                </a:lnTo>
                <a:lnTo>
                  <a:pt x="9158" y="5550"/>
                </a:lnTo>
                <a:lnTo>
                  <a:pt x="9652" y="5629"/>
                </a:lnTo>
                <a:lnTo>
                  <a:pt x="9846" y="5663"/>
                </a:lnTo>
                <a:lnTo>
                  <a:pt x="10012" y="5690"/>
                </a:lnTo>
                <a:lnTo>
                  <a:pt x="10130" y="5712"/>
                </a:lnTo>
                <a:lnTo>
                  <a:pt x="10179" y="5724"/>
                </a:lnTo>
                <a:lnTo>
                  <a:pt x="10179" y="5748"/>
                </a:lnTo>
                <a:lnTo>
                  <a:pt x="10152" y="5803"/>
                </a:lnTo>
                <a:lnTo>
                  <a:pt x="10107" y="5879"/>
                </a:lnTo>
                <a:lnTo>
                  <a:pt x="10044" y="5971"/>
                </a:lnTo>
                <a:lnTo>
                  <a:pt x="9806" y="6324"/>
                </a:lnTo>
                <a:lnTo>
                  <a:pt x="9598" y="6705"/>
                </a:lnTo>
                <a:lnTo>
                  <a:pt x="9414" y="7126"/>
                </a:lnTo>
                <a:lnTo>
                  <a:pt x="9256" y="7598"/>
                </a:lnTo>
                <a:lnTo>
                  <a:pt x="9153" y="7934"/>
                </a:lnTo>
                <a:lnTo>
                  <a:pt x="8770" y="7937"/>
                </a:lnTo>
                <a:lnTo>
                  <a:pt x="8568" y="7940"/>
                </a:lnTo>
                <a:lnTo>
                  <a:pt x="8428" y="7949"/>
                </a:lnTo>
                <a:lnTo>
                  <a:pt x="8320" y="7967"/>
                </a:lnTo>
                <a:lnTo>
                  <a:pt x="8226" y="7998"/>
                </a:lnTo>
                <a:lnTo>
                  <a:pt x="8136" y="8034"/>
                </a:lnTo>
                <a:lnTo>
                  <a:pt x="8082" y="8071"/>
                </a:lnTo>
                <a:lnTo>
                  <a:pt x="8046" y="8122"/>
                </a:lnTo>
                <a:lnTo>
                  <a:pt x="8019" y="8205"/>
                </a:lnTo>
                <a:lnTo>
                  <a:pt x="8001" y="8424"/>
                </a:lnTo>
                <a:lnTo>
                  <a:pt x="8073" y="8631"/>
                </a:lnTo>
                <a:lnTo>
                  <a:pt x="8037" y="8711"/>
                </a:lnTo>
                <a:lnTo>
                  <a:pt x="7875" y="8866"/>
                </a:lnTo>
                <a:lnTo>
                  <a:pt x="7592" y="9128"/>
                </a:lnTo>
                <a:lnTo>
                  <a:pt x="7376" y="9357"/>
                </a:lnTo>
                <a:lnTo>
                  <a:pt x="7218" y="9570"/>
                </a:lnTo>
                <a:lnTo>
                  <a:pt x="7101" y="9787"/>
                </a:lnTo>
                <a:lnTo>
                  <a:pt x="7038" y="9966"/>
                </a:lnTo>
                <a:lnTo>
                  <a:pt x="7020" y="10131"/>
                </a:lnTo>
                <a:lnTo>
                  <a:pt x="7042" y="10280"/>
                </a:lnTo>
                <a:lnTo>
                  <a:pt x="7106" y="10408"/>
                </a:lnTo>
                <a:lnTo>
                  <a:pt x="7204" y="10515"/>
                </a:lnTo>
                <a:lnTo>
                  <a:pt x="7340" y="10597"/>
                </a:lnTo>
                <a:lnTo>
                  <a:pt x="7502" y="10646"/>
                </a:lnTo>
                <a:lnTo>
                  <a:pt x="7695" y="10664"/>
                </a:lnTo>
                <a:lnTo>
                  <a:pt x="7862" y="10646"/>
                </a:lnTo>
                <a:lnTo>
                  <a:pt x="8024" y="10591"/>
                </a:lnTo>
                <a:lnTo>
                  <a:pt x="8204" y="10491"/>
                </a:lnTo>
                <a:lnTo>
                  <a:pt x="8402" y="10341"/>
                </a:lnTo>
                <a:lnTo>
                  <a:pt x="8510" y="10253"/>
                </a:lnTo>
                <a:lnTo>
                  <a:pt x="8608" y="10180"/>
                </a:lnTo>
                <a:lnTo>
                  <a:pt x="8676" y="10128"/>
                </a:lnTo>
                <a:lnTo>
                  <a:pt x="8712" y="10104"/>
                </a:lnTo>
                <a:lnTo>
                  <a:pt x="8757" y="10107"/>
                </a:lnTo>
                <a:lnTo>
                  <a:pt x="8780" y="10168"/>
                </a:lnTo>
                <a:lnTo>
                  <a:pt x="8770" y="10296"/>
                </a:lnTo>
                <a:lnTo>
                  <a:pt x="8739" y="10491"/>
                </a:lnTo>
                <a:lnTo>
                  <a:pt x="8672" y="11100"/>
                </a:lnTo>
                <a:lnTo>
                  <a:pt x="8708" y="11762"/>
                </a:lnTo>
                <a:lnTo>
                  <a:pt x="8842" y="12484"/>
                </a:lnTo>
                <a:lnTo>
                  <a:pt x="9086" y="13279"/>
                </a:lnTo>
                <a:lnTo>
                  <a:pt x="9135" y="13423"/>
                </a:lnTo>
                <a:lnTo>
                  <a:pt x="9171" y="13526"/>
                </a:lnTo>
                <a:lnTo>
                  <a:pt x="9207" y="13596"/>
                </a:lnTo>
                <a:lnTo>
                  <a:pt x="9248" y="13633"/>
                </a:lnTo>
                <a:lnTo>
                  <a:pt x="9302" y="13645"/>
                </a:lnTo>
                <a:lnTo>
                  <a:pt x="9378" y="13633"/>
                </a:lnTo>
                <a:lnTo>
                  <a:pt x="9482" y="13602"/>
                </a:lnTo>
                <a:lnTo>
                  <a:pt x="9626" y="13560"/>
                </a:lnTo>
                <a:lnTo>
                  <a:pt x="9855" y="13478"/>
                </a:lnTo>
                <a:lnTo>
                  <a:pt x="10098" y="13377"/>
                </a:lnTo>
                <a:lnTo>
                  <a:pt x="10323" y="13270"/>
                </a:lnTo>
                <a:lnTo>
                  <a:pt x="10508" y="13164"/>
                </a:lnTo>
                <a:lnTo>
                  <a:pt x="10616" y="13103"/>
                </a:lnTo>
                <a:lnTo>
                  <a:pt x="10674" y="13084"/>
                </a:lnTo>
                <a:lnTo>
                  <a:pt x="10696" y="13103"/>
                </a:lnTo>
                <a:lnTo>
                  <a:pt x="10678" y="13154"/>
                </a:lnTo>
                <a:lnTo>
                  <a:pt x="10629" y="13228"/>
                </a:lnTo>
                <a:lnTo>
                  <a:pt x="10548" y="13319"/>
                </a:lnTo>
                <a:lnTo>
                  <a:pt x="10440" y="13426"/>
                </a:lnTo>
                <a:lnTo>
                  <a:pt x="10305" y="13542"/>
                </a:lnTo>
                <a:lnTo>
                  <a:pt x="10058" y="13737"/>
                </a:lnTo>
                <a:lnTo>
                  <a:pt x="9860" y="13907"/>
                </a:lnTo>
                <a:lnTo>
                  <a:pt x="9693" y="14060"/>
                </a:lnTo>
                <a:lnTo>
                  <a:pt x="9567" y="14197"/>
                </a:lnTo>
                <a:lnTo>
                  <a:pt x="9464" y="14325"/>
                </a:lnTo>
                <a:lnTo>
                  <a:pt x="9378" y="14453"/>
                </a:lnTo>
                <a:lnTo>
                  <a:pt x="9310" y="14590"/>
                </a:lnTo>
                <a:lnTo>
                  <a:pt x="9252" y="14736"/>
                </a:lnTo>
                <a:lnTo>
                  <a:pt x="9198" y="14953"/>
                </a:lnTo>
                <a:lnTo>
                  <a:pt x="9176" y="15184"/>
                </a:lnTo>
                <a:lnTo>
                  <a:pt x="9189" y="15416"/>
                </a:lnTo>
                <a:lnTo>
                  <a:pt x="9234" y="15614"/>
                </a:lnTo>
                <a:lnTo>
                  <a:pt x="9292" y="15745"/>
                </a:lnTo>
                <a:lnTo>
                  <a:pt x="9382" y="15894"/>
                </a:lnTo>
                <a:lnTo>
                  <a:pt x="9495" y="16050"/>
                </a:lnTo>
                <a:lnTo>
                  <a:pt x="9626" y="16202"/>
                </a:lnTo>
                <a:lnTo>
                  <a:pt x="9688" y="16278"/>
                </a:lnTo>
                <a:lnTo>
                  <a:pt x="9706" y="16324"/>
                </a:lnTo>
                <a:lnTo>
                  <a:pt x="9652" y="16358"/>
                </a:lnTo>
                <a:lnTo>
                  <a:pt x="9508" y="16434"/>
                </a:lnTo>
                <a:lnTo>
                  <a:pt x="9297" y="16547"/>
                </a:lnTo>
                <a:lnTo>
                  <a:pt x="9040" y="16678"/>
                </a:lnTo>
                <a:lnTo>
                  <a:pt x="7744" y="17367"/>
                </a:lnTo>
                <a:lnTo>
                  <a:pt x="6592" y="18052"/>
                </a:lnTo>
                <a:lnTo>
                  <a:pt x="5584" y="18732"/>
                </a:lnTo>
                <a:lnTo>
                  <a:pt x="4720" y="19403"/>
                </a:lnTo>
                <a:lnTo>
                  <a:pt x="4324" y="19768"/>
                </a:lnTo>
                <a:lnTo>
                  <a:pt x="4023" y="20122"/>
                </a:lnTo>
                <a:lnTo>
                  <a:pt x="3789" y="20509"/>
                </a:lnTo>
                <a:lnTo>
                  <a:pt x="3591" y="20969"/>
                </a:lnTo>
                <a:lnTo>
                  <a:pt x="3470" y="21344"/>
                </a:lnTo>
                <a:lnTo>
                  <a:pt x="3416" y="21600"/>
                </a:lnTo>
                <a:lnTo>
                  <a:pt x="5018" y="21600"/>
                </a:lnTo>
                <a:lnTo>
                  <a:pt x="5026" y="21530"/>
                </a:lnTo>
                <a:lnTo>
                  <a:pt x="5062" y="21371"/>
                </a:lnTo>
                <a:lnTo>
                  <a:pt x="5126" y="21201"/>
                </a:lnTo>
                <a:lnTo>
                  <a:pt x="5180" y="21064"/>
                </a:lnTo>
                <a:lnTo>
                  <a:pt x="5252" y="20911"/>
                </a:lnTo>
                <a:lnTo>
                  <a:pt x="5328" y="20765"/>
                </a:lnTo>
                <a:lnTo>
                  <a:pt x="5400" y="20640"/>
                </a:lnTo>
                <a:lnTo>
                  <a:pt x="5558" y="20408"/>
                </a:lnTo>
                <a:lnTo>
                  <a:pt x="5760" y="20149"/>
                </a:lnTo>
                <a:lnTo>
                  <a:pt x="5967" y="19908"/>
                </a:lnTo>
                <a:lnTo>
                  <a:pt x="6147" y="19729"/>
                </a:lnTo>
                <a:lnTo>
                  <a:pt x="6448" y="19479"/>
                </a:lnTo>
                <a:lnTo>
                  <a:pt x="6813" y="19207"/>
                </a:lnTo>
                <a:lnTo>
                  <a:pt x="7236" y="18918"/>
                </a:lnTo>
                <a:lnTo>
                  <a:pt x="7704" y="18616"/>
                </a:lnTo>
                <a:lnTo>
                  <a:pt x="8208" y="18311"/>
                </a:lnTo>
                <a:lnTo>
                  <a:pt x="8730" y="18010"/>
                </a:lnTo>
                <a:lnTo>
                  <a:pt x="9270" y="17720"/>
                </a:lnTo>
                <a:lnTo>
                  <a:pt x="9806" y="17446"/>
                </a:lnTo>
                <a:lnTo>
                  <a:pt x="10076" y="17312"/>
                </a:lnTo>
                <a:lnTo>
                  <a:pt x="10274" y="17211"/>
                </a:lnTo>
                <a:lnTo>
                  <a:pt x="10418" y="17144"/>
                </a:lnTo>
                <a:lnTo>
                  <a:pt x="10512" y="17104"/>
                </a:lnTo>
                <a:lnTo>
                  <a:pt x="10575" y="17083"/>
                </a:lnTo>
                <a:lnTo>
                  <a:pt x="10611" y="17080"/>
                </a:lnTo>
                <a:lnTo>
                  <a:pt x="10656" y="17104"/>
                </a:lnTo>
                <a:lnTo>
                  <a:pt x="10710" y="17153"/>
                </a:lnTo>
                <a:lnTo>
                  <a:pt x="10760" y="17214"/>
                </a:lnTo>
                <a:lnTo>
                  <a:pt x="10804" y="17306"/>
                </a:lnTo>
                <a:lnTo>
                  <a:pt x="10854" y="17434"/>
                </a:lnTo>
                <a:lnTo>
                  <a:pt x="10912" y="17607"/>
                </a:lnTo>
                <a:lnTo>
                  <a:pt x="10980" y="17845"/>
                </a:lnTo>
                <a:lnTo>
                  <a:pt x="11061" y="18150"/>
                </a:lnTo>
                <a:lnTo>
                  <a:pt x="11160" y="18537"/>
                </a:lnTo>
                <a:lnTo>
                  <a:pt x="11354" y="19396"/>
                </a:lnTo>
                <a:lnTo>
                  <a:pt x="11520" y="20347"/>
                </a:lnTo>
                <a:lnTo>
                  <a:pt x="11655" y="21365"/>
                </a:lnTo>
                <a:lnTo>
                  <a:pt x="11678" y="21600"/>
                </a:lnTo>
                <a:lnTo>
                  <a:pt x="14566" y="21600"/>
                </a:lnTo>
                <a:lnTo>
                  <a:pt x="14602" y="21054"/>
                </a:lnTo>
                <a:lnTo>
                  <a:pt x="14692" y="20033"/>
                </a:lnTo>
                <a:lnTo>
                  <a:pt x="14800" y="19037"/>
                </a:lnTo>
                <a:lnTo>
                  <a:pt x="14926" y="18083"/>
                </a:lnTo>
                <a:lnTo>
                  <a:pt x="15066" y="17196"/>
                </a:lnTo>
                <a:lnTo>
                  <a:pt x="15224" y="16394"/>
                </a:lnTo>
                <a:lnTo>
                  <a:pt x="15354" y="15815"/>
                </a:lnTo>
                <a:lnTo>
                  <a:pt x="15498" y="15291"/>
                </a:lnTo>
                <a:lnTo>
                  <a:pt x="15669" y="14779"/>
                </a:lnTo>
                <a:lnTo>
                  <a:pt x="15876" y="14236"/>
                </a:lnTo>
                <a:lnTo>
                  <a:pt x="15998" y="13895"/>
                </a:lnTo>
                <a:lnTo>
                  <a:pt x="16083" y="13572"/>
                </a:lnTo>
                <a:lnTo>
                  <a:pt x="16137" y="13231"/>
                </a:lnTo>
                <a:lnTo>
                  <a:pt x="16168" y="12828"/>
                </a:lnTo>
                <a:lnTo>
                  <a:pt x="16178" y="12639"/>
                </a:lnTo>
                <a:lnTo>
                  <a:pt x="16186" y="12481"/>
                </a:lnTo>
                <a:lnTo>
                  <a:pt x="16196" y="12368"/>
                </a:lnTo>
                <a:lnTo>
                  <a:pt x="16204" y="12316"/>
                </a:lnTo>
                <a:lnTo>
                  <a:pt x="16258" y="12310"/>
                </a:lnTo>
                <a:lnTo>
                  <a:pt x="16402" y="12353"/>
                </a:lnTo>
                <a:lnTo>
                  <a:pt x="16510" y="12386"/>
                </a:lnTo>
                <a:lnTo>
                  <a:pt x="16614" y="12405"/>
                </a:lnTo>
                <a:lnTo>
                  <a:pt x="16740" y="12411"/>
                </a:lnTo>
                <a:lnTo>
                  <a:pt x="16924" y="12405"/>
                </a:lnTo>
                <a:lnTo>
                  <a:pt x="17109" y="12399"/>
                </a:lnTo>
                <a:lnTo>
                  <a:pt x="17230" y="12383"/>
                </a:lnTo>
                <a:lnTo>
                  <a:pt x="17330" y="12359"/>
                </a:lnTo>
                <a:lnTo>
                  <a:pt x="17424" y="12319"/>
                </a:lnTo>
                <a:lnTo>
                  <a:pt x="17505" y="12274"/>
                </a:lnTo>
                <a:lnTo>
                  <a:pt x="17590" y="12213"/>
                </a:lnTo>
                <a:lnTo>
                  <a:pt x="17685" y="12140"/>
                </a:lnTo>
                <a:lnTo>
                  <a:pt x="17762" y="12063"/>
                </a:lnTo>
                <a:lnTo>
                  <a:pt x="17860" y="11969"/>
                </a:lnTo>
                <a:lnTo>
                  <a:pt x="17946" y="11905"/>
                </a:lnTo>
                <a:lnTo>
                  <a:pt x="18036" y="11862"/>
                </a:lnTo>
                <a:lnTo>
                  <a:pt x="18158" y="11826"/>
                </a:lnTo>
                <a:lnTo>
                  <a:pt x="18459" y="11719"/>
                </a:lnTo>
                <a:lnTo>
                  <a:pt x="18702" y="11588"/>
                </a:lnTo>
                <a:lnTo>
                  <a:pt x="18886" y="11432"/>
                </a:lnTo>
                <a:lnTo>
                  <a:pt x="19004" y="11253"/>
                </a:lnTo>
                <a:lnTo>
                  <a:pt x="19030" y="11167"/>
                </a:lnTo>
                <a:lnTo>
                  <a:pt x="19044" y="11051"/>
                </a:lnTo>
                <a:lnTo>
                  <a:pt x="19053" y="10911"/>
                </a:lnTo>
                <a:lnTo>
                  <a:pt x="19048" y="10762"/>
                </a:lnTo>
                <a:lnTo>
                  <a:pt x="19040" y="10610"/>
                </a:lnTo>
                <a:lnTo>
                  <a:pt x="19022" y="10463"/>
                </a:lnTo>
                <a:lnTo>
                  <a:pt x="18999" y="10338"/>
                </a:lnTo>
                <a:lnTo>
                  <a:pt x="18968" y="10241"/>
                </a:lnTo>
                <a:lnTo>
                  <a:pt x="18922" y="10113"/>
                </a:lnTo>
                <a:lnTo>
                  <a:pt x="18922" y="10049"/>
                </a:lnTo>
                <a:lnTo>
                  <a:pt x="18972" y="10049"/>
                </a:lnTo>
                <a:lnTo>
                  <a:pt x="19076" y="10061"/>
                </a:lnTo>
                <a:lnTo>
                  <a:pt x="19220" y="10079"/>
                </a:lnTo>
                <a:lnTo>
                  <a:pt x="19395" y="10104"/>
                </a:lnTo>
                <a:lnTo>
                  <a:pt x="19786" y="10149"/>
                </a:lnTo>
                <a:lnTo>
                  <a:pt x="20169" y="10168"/>
                </a:lnTo>
                <a:lnTo>
                  <a:pt x="20524" y="10161"/>
                </a:lnTo>
                <a:lnTo>
                  <a:pt x="20822" y="10128"/>
                </a:lnTo>
                <a:lnTo>
                  <a:pt x="21060" y="10073"/>
                </a:lnTo>
                <a:lnTo>
                  <a:pt x="21316" y="9994"/>
                </a:lnTo>
                <a:lnTo>
                  <a:pt x="21429" y="9948"/>
                </a:lnTo>
                <a:lnTo>
                  <a:pt x="21546" y="9896"/>
                </a:lnTo>
                <a:lnTo>
                  <a:pt x="21600" y="9869"/>
                </a:lnTo>
                <a:lnTo>
                  <a:pt x="21600" y="9308"/>
                </a:lnTo>
                <a:lnTo>
                  <a:pt x="21366" y="9189"/>
                </a:lnTo>
                <a:lnTo>
                  <a:pt x="20858" y="8948"/>
                </a:lnTo>
                <a:lnTo>
                  <a:pt x="20354" y="8714"/>
                </a:lnTo>
                <a:lnTo>
                  <a:pt x="19786" y="8446"/>
                </a:lnTo>
                <a:lnTo>
                  <a:pt x="19184" y="8150"/>
                </a:lnTo>
                <a:lnTo>
                  <a:pt x="18549" y="7842"/>
                </a:lnTo>
                <a:lnTo>
                  <a:pt x="17896" y="7519"/>
                </a:lnTo>
                <a:lnTo>
                  <a:pt x="17248" y="7196"/>
                </a:lnTo>
                <a:lnTo>
                  <a:pt x="16614" y="6873"/>
                </a:lnTo>
                <a:lnTo>
                  <a:pt x="16006" y="6562"/>
                </a:lnTo>
                <a:lnTo>
                  <a:pt x="15795" y="6455"/>
                </a:lnTo>
                <a:lnTo>
                  <a:pt x="15602" y="6355"/>
                </a:lnTo>
                <a:lnTo>
                  <a:pt x="15417" y="6257"/>
                </a:lnTo>
                <a:lnTo>
                  <a:pt x="15228" y="6160"/>
                </a:lnTo>
                <a:lnTo>
                  <a:pt x="15034" y="6053"/>
                </a:lnTo>
                <a:lnTo>
                  <a:pt x="14818" y="5940"/>
                </a:lnTo>
                <a:lnTo>
                  <a:pt x="14576" y="5809"/>
                </a:lnTo>
                <a:lnTo>
                  <a:pt x="14296" y="5660"/>
                </a:lnTo>
                <a:lnTo>
                  <a:pt x="14004" y="5507"/>
                </a:lnTo>
                <a:lnTo>
                  <a:pt x="13797" y="5419"/>
                </a:lnTo>
                <a:lnTo>
                  <a:pt x="13626" y="5379"/>
                </a:lnTo>
                <a:lnTo>
                  <a:pt x="13437" y="5370"/>
                </a:lnTo>
                <a:lnTo>
                  <a:pt x="13248" y="5386"/>
                </a:lnTo>
                <a:lnTo>
                  <a:pt x="13072" y="5425"/>
                </a:lnTo>
                <a:lnTo>
                  <a:pt x="12920" y="5486"/>
                </a:lnTo>
                <a:lnTo>
                  <a:pt x="12802" y="5571"/>
                </a:lnTo>
                <a:lnTo>
                  <a:pt x="12735" y="5620"/>
                </a:lnTo>
                <a:lnTo>
                  <a:pt x="12686" y="5617"/>
                </a:lnTo>
                <a:lnTo>
                  <a:pt x="12650" y="5574"/>
                </a:lnTo>
                <a:lnTo>
                  <a:pt x="12586" y="5477"/>
                </a:lnTo>
                <a:lnTo>
                  <a:pt x="12496" y="5340"/>
                </a:lnTo>
                <a:lnTo>
                  <a:pt x="12398" y="5184"/>
                </a:lnTo>
                <a:lnTo>
                  <a:pt x="12303" y="5023"/>
                </a:lnTo>
                <a:lnTo>
                  <a:pt x="12213" y="4873"/>
                </a:lnTo>
                <a:lnTo>
                  <a:pt x="12141" y="4752"/>
                </a:lnTo>
                <a:lnTo>
                  <a:pt x="12100" y="4672"/>
                </a:lnTo>
                <a:lnTo>
                  <a:pt x="12078" y="4611"/>
                </a:lnTo>
                <a:lnTo>
                  <a:pt x="12069" y="4572"/>
                </a:lnTo>
                <a:lnTo>
                  <a:pt x="12087" y="4538"/>
                </a:lnTo>
                <a:lnTo>
                  <a:pt x="12123" y="4508"/>
                </a:lnTo>
                <a:lnTo>
                  <a:pt x="12164" y="4489"/>
                </a:lnTo>
                <a:lnTo>
                  <a:pt x="12240" y="4456"/>
                </a:lnTo>
                <a:lnTo>
                  <a:pt x="12352" y="4413"/>
                </a:lnTo>
                <a:lnTo>
                  <a:pt x="12492" y="4361"/>
                </a:lnTo>
                <a:lnTo>
                  <a:pt x="12663" y="4304"/>
                </a:lnTo>
                <a:lnTo>
                  <a:pt x="12852" y="4236"/>
                </a:lnTo>
                <a:lnTo>
                  <a:pt x="13059" y="4166"/>
                </a:lnTo>
                <a:lnTo>
                  <a:pt x="13275" y="4093"/>
                </a:lnTo>
                <a:lnTo>
                  <a:pt x="13496" y="4017"/>
                </a:lnTo>
                <a:lnTo>
                  <a:pt x="13712" y="3944"/>
                </a:lnTo>
                <a:lnTo>
                  <a:pt x="13918" y="3874"/>
                </a:lnTo>
                <a:lnTo>
                  <a:pt x="14103" y="3807"/>
                </a:lnTo>
                <a:lnTo>
                  <a:pt x="14270" y="3746"/>
                </a:lnTo>
                <a:lnTo>
                  <a:pt x="14409" y="3697"/>
                </a:lnTo>
                <a:lnTo>
                  <a:pt x="14517" y="3654"/>
                </a:lnTo>
                <a:lnTo>
                  <a:pt x="14584" y="3627"/>
                </a:lnTo>
                <a:lnTo>
                  <a:pt x="14854" y="3475"/>
                </a:lnTo>
                <a:lnTo>
                  <a:pt x="15034" y="3316"/>
                </a:lnTo>
                <a:lnTo>
                  <a:pt x="15120" y="3148"/>
                </a:lnTo>
                <a:lnTo>
                  <a:pt x="15111" y="2972"/>
                </a:lnTo>
                <a:lnTo>
                  <a:pt x="14962" y="2664"/>
                </a:lnTo>
                <a:lnTo>
                  <a:pt x="14738" y="2399"/>
                </a:lnTo>
                <a:lnTo>
                  <a:pt x="14670" y="2335"/>
                </a:lnTo>
                <a:lnTo>
                  <a:pt x="14616" y="2280"/>
                </a:lnTo>
                <a:lnTo>
                  <a:pt x="14580" y="2237"/>
                </a:lnTo>
                <a:lnTo>
                  <a:pt x="14566" y="2216"/>
                </a:lnTo>
                <a:lnTo>
                  <a:pt x="14589" y="2194"/>
                </a:lnTo>
                <a:lnTo>
                  <a:pt x="14648" y="2152"/>
                </a:lnTo>
                <a:lnTo>
                  <a:pt x="14738" y="2097"/>
                </a:lnTo>
                <a:lnTo>
                  <a:pt x="14846" y="2036"/>
                </a:lnTo>
                <a:lnTo>
                  <a:pt x="15237" y="1798"/>
                </a:lnTo>
                <a:lnTo>
                  <a:pt x="15525" y="1579"/>
                </a:lnTo>
                <a:lnTo>
                  <a:pt x="15588" y="1484"/>
                </a:lnTo>
                <a:lnTo>
                  <a:pt x="15606" y="1365"/>
                </a:lnTo>
                <a:lnTo>
                  <a:pt x="15588" y="1234"/>
                </a:lnTo>
                <a:lnTo>
                  <a:pt x="15525" y="1116"/>
                </a:lnTo>
                <a:lnTo>
                  <a:pt x="15358" y="960"/>
                </a:lnTo>
                <a:lnTo>
                  <a:pt x="15102" y="802"/>
                </a:lnTo>
                <a:lnTo>
                  <a:pt x="14800" y="667"/>
                </a:lnTo>
                <a:lnTo>
                  <a:pt x="14476" y="567"/>
                </a:lnTo>
                <a:lnTo>
                  <a:pt x="14278" y="536"/>
                </a:lnTo>
                <a:lnTo>
                  <a:pt x="14049" y="521"/>
                </a:lnTo>
                <a:close/>
                <a:moveTo>
                  <a:pt x="10287" y="5145"/>
                </a:moveTo>
                <a:lnTo>
                  <a:pt x="10336" y="5151"/>
                </a:lnTo>
                <a:lnTo>
                  <a:pt x="10404" y="5187"/>
                </a:lnTo>
                <a:lnTo>
                  <a:pt x="10503" y="5254"/>
                </a:lnTo>
                <a:lnTo>
                  <a:pt x="10634" y="5355"/>
                </a:lnTo>
                <a:lnTo>
                  <a:pt x="10742" y="5443"/>
                </a:lnTo>
                <a:lnTo>
                  <a:pt x="10822" y="5520"/>
                </a:lnTo>
                <a:lnTo>
                  <a:pt x="10876" y="5578"/>
                </a:lnTo>
                <a:lnTo>
                  <a:pt x="10890" y="5605"/>
                </a:lnTo>
                <a:lnTo>
                  <a:pt x="10822" y="5623"/>
                </a:lnTo>
                <a:lnTo>
                  <a:pt x="10706" y="5629"/>
                </a:lnTo>
                <a:lnTo>
                  <a:pt x="10557" y="5635"/>
                </a:lnTo>
                <a:lnTo>
                  <a:pt x="10436" y="5654"/>
                </a:lnTo>
                <a:lnTo>
                  <a:pt x="10354" y="5675"/>
                </a:lnTo>
                <a:lnTo>
                  <a:pt x="10318" y="5681"/>
                </a:lnTo>
                <a:lnTo>
                  <a:pt x="10282" y="5672"/>
                </a:lnTo>
                <a:lnTo>
                  <a:pt x="10192" y="5654"/>
                </a:lnTo>
                <a:lnTo>
                  <a:pt x="10058" y="5626"/>
                </a:lnTo>
                <a:lnTo>
                  <a:pt x="9896" y="5593"/>
                </a:lnTo>
                <a:lnTo>
                  <a:pt x="9734" y="5559"/>
                </a:lnTo>
                <a:lnTo>
                  <a:pt x="9590" y="5526"/>
                </a:lnTo>
                <a:lnTo>
                  <a:pt x="9490" y="5498"/>
                </a:lnTo>
                <a:lnTo>
                  <a:pt x="9441" y="5483"/>
                </a:lnTo>
                <a:lnTo>
                  <a:pt x="9446" y="5462"/>
                </a:lnTo>
                <a:lnTo>
                  <a:pt x="9504" y="5425"/>
                </a:lnTo>
                <a:lnTo>
                  <a:pt x="9626" y="5373"/>
                </a:lnTo>
                <a:lnTo>
                  <a:pt x="9810" y="5306"/>
                </a:lnTo>
                <a:lnTo>
                  <a:pt x="9972" y="5245"/>
                </a:lnTo>
                <a:lnTo>
                  <a:pt x="10120" y="5197"/>
                </a:lnTo>
                <a:lnTo>
                  <a:pt x="10228" y="5160"/>
                </a:lnTo>
                <a:lnTo>
                  <a:pt x="10287" y="5145"/>
                </a:lnTo>
                <a:close/>
              </a:path>
            </a:pathLst>
          </a:custGeom>
          <a:ln w="12700">
            <a:miter lim="400000"/>
          </a:ln>
          <a:effectLst>
            <a:outerShdw blurRad="50800" dist="25400" dir="5400000" rotWithShape="0">
              <a:srgbClr val="000000">
                <a:alpha val="78999"/>
              </a:srgbClr>
            </a:outerShdw>
          </a:effectLst>
        </p:spPr>
      </p:pic>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afterEffect">
                                  <p:stCondLst>
                                    <p:cond delay="0"/>
                                  </p:stCondLst>
                                  <p:iterate>
                                    <p:tmAbs val="0"/>
                                  </p:iterate>
                                  <p:childTnLst>
                                    <p:set>
                                      <p:cBhvr>
                                        <p:cTn id="6" fill="hold"/>
                                        <p:tgtEl>
                                          <p:spTgt spid="27"/>
                                        </p:tgtEl>
                                        <p:attrNameLst>
                                          <p:attrName>style.visibility</p:attrName>
                                        </p:attrNameLst>
                                      </p:cBhvr>
                                      <p:to>
                                        <p:strVal val="visible"/>
                                      </p:to>
                                    </p:set>
                                    <p:animEffect transition="in" filter="wipe(right)">
                                      <p:cBhvr>
                                        <p:cTn id="7" dur="1000"/>
                                        <p:tgtEl>
                                          <p:spTgt spid="27"/>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28"/>
                                        </p:tgtEl>
                                        <p:attrNameLst>
                                          <p:attrName>style.visibility</p:attrName>
                                        </p:attrNameLst>
                                      </p:cBhvr>
                                      <p:to>
                                        <p:strVal val="visible"/>
                                      </p:to>
                                    </p:set>
                                    <p:animEffect transition="in" filter="fade">
                                      <p:cBhvr>
                                        <p:cTn id="11"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animBg="1" advAuto="0"/>
      <p:bldP spid="28"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age.png"/>
          <p:cNvPicPr>
            <a:picLocks/>
          </p:cNvPicPr>
          <p:nvPr/>
        </p:nvPicPr>
        <p:blipFill>
          <a:blip r:embed="rId3">
            <a:extLst/>
          </a:blip>
          <a:srcRect l="1779" b="24891"/>
          <a:stretch>
            <a:fillRect/>
          </a:stretch>
        </p:blipFill>
        <p:spPr>
          <a:xfrm>
            <a:off x="3829050" y="2359485"/>
            <a:ext cx="5346700" cy="6434138"/>
          </a:xfrm>
          <a:prstGeom prst="rect">
            <a:avLst/>
          </a:prstGeom>
          <a:ln w="12700">
            <a:miter lim="400000"/>
          </a:ln>
          <a:effectLst>
            <a:outerShdw blurRad="63500" dist="25400" dir="2700000" rotWithShape="0">
              <a:srgbClr val="000000">
                <a:alpha val="75000"/>
              </a:srgbClr>
            </a:outerShdw>
          </a:effectLst>
        </p:spPr>
      </p:pic>
      <p:sp>
        <p:nvSpPr>
          <p:cNvPr id="122" name="Shape 122"/>
          <p:cNvSpPr/>
          <p:nvPr/>
        </p:nvSpPr>
        <p:spPr>
          <a:xfrm>
            <a:off x="990600" y="635000"/>
            <a:ext cx="11023600" cy="673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3600">
                <a:solidFill>
                  <a:srgbClr val="FFFFFF"/>
                </a:solidFill>
                <a:effectLst>
                  <a:outerShdw blurRad="38100" dist="25400" dir="2820000" rotWithShape="0">
                    <a:srgbClr val="000000">
                      <a:alpha val="50000"/>
                    </a:srgbClr>
                  </a:outerShdw>
                </a:effectLst>
                <a:latin typeface="Capitals"/>
                <a:ea typeface="Capitals"/>
                <a:cs typeface="Capitals"/>
                <a:sym typeface="Capitals"/>
              </a:defRPr>
            </a:lvl1pPr>
          </a:lstStyle>
          <a:p>
            <a:r>
              <a:rPr b="1" dirty="0">
                <a:solidFill>
                  <a:schemeClr val="bg1"/>
                </a:solidFill>
              </a:rPr>
              <a:t>The “Blue Book” of Home Improvement</a:t>
            </a:r>
          </a:p>
        </p:txBody>
      </p:sp>
      <p:pic>
        <p:nvPicPr>
          <p:cNvPr id="123" name="pasted-image.tif"/>
          <p:cNvPicPr>
            <a:picLocks noChangeAspect="1"/>
          </p:cNvPicPr>
          <p:nvPr/>
        </p:nvPicPr>
        <p:blipFill>
          <a:blip r:embed="rId4">
            <a:extLst/>
          </a:blip>
          <a:stretch>
            <a:fillRect/>
          </a:stretch>
        </p:blipFill>
        <p:spPr>
          <a:xfrm>
            <a:off x="3430766" y="2300145"/>
            <a:ext cx="6143268" cy="6552818"/>
          </a:xfrm>
          <a:prstGeom prst="rect">
            <a:avLst/>
          </a:prstGeom>
          <a:ln w="12700">
            <a:miter lim="400000"/>
          </a:ln>
        </p:spPr>
      </p:pic>
      <p:sp>
        <p:nvSpPr>
          <p:cNvPr id="124" name="Shape 124"/>
          <p:cNvSpPr/>
          <p:nvPr/>
        </p:nvSpPr>
        <p:spPr>
          <a:xfrm>
            <a:off x="4642956" y="6992177"/>
            <a:ext cx="3352801" cy="1689101"/>
          </a:xfrm>
          <a:prstGeom prst="roundRect">
            <a:avLst>
              <a:gd name="adj" fmla="val 11278"/>
            </a:avLst>
          </a:prstGeom>
          <a:solidFill>
            <a:srgbClr val="FF4013"/>
          </a:solidFill>
          <a:ln w="25400">
            <a:solidFill>
              <a:srgbClr val="000000"/>
            </a:solidFill>
            <a:miter lim="400000"/>
          </a:ln>
          <a:effectLst>
            <a:outerShdw blurRad="38100" dist="12700" dir="5400000" rotWithShape="0">
              <a:srgbClr val="000000">
                <a:alpha val="50000"/>
              </a:srgbClr>
            </a:outerShdw>
          </a:effectLst>
          <a:extLst>
            <a:ext uri="{C572A759-6A51-4108-AA02-DFA0A04FC94B}">
              <ma14:wrappingTextBoxFlag xmlns="" xmlns:ma14="http://schemas.microsoft.com/office/mac/drawingml/2011/main" val="1"/>
            </a:ext>
          </a:extLst>
        </p:spPr>
        <p:txBody>
          <a:bodyPr lIns="50800" tIns="50800" rIns="50800" bIns="50800" anchor="ctr"/>
          <a:lstStyle/>
          <a:p>
            <a:pPr>
              <a:defRPr sz="2400">
                <a:solidFill>
                  <a:srgbClr val="FFFFFF"/>
                </a:solidFill>
                <a:effectLst>
                  <a:outerShdw blurRad="38100" dist="12700" dir="5400000" rotWithShape="0">
                    <a:srgbClr val="000000">
                      <a:alpha val="50000"/>
                    </a:srgbClr>
                  </a:outerShdw>
                </a:effectLst>
                <a:latin typeface="Arial"/>
                <a:ea typeface="Arial"/>
                <a:cs typeface="Arial"/>
                <a:sym typeface="Arial"/>
              </a:defRPr>
            </a:pPr>
            <a:r>
              <a:t>2005 Average Cost</a:t>
            </a:r>
          </a:p>
          <a:p>
            <a:pPr>
              <a:defRPr sz="9600" b="1">
                <a:solidFill>
                  <a:srgbClr val="FFFFFF"/>
                </a:solidFill>
                <a:effectLst>
                  <a:outerShdw blurRad="38100" dist="12700" dir="5400000" rotWithShape="0">
                    <a:srgbClr val="000000">
                      <a:alpha val="50000"/>
                    </a:srgbClr>
                  </a:outerShdw>
                </a:effectLst>
                <a:latin typeface="Arial"/>
                <a:ea typeface="Arial"/>
                <a:cs typeface="Arial"/>
                <a:sym typeface="Arial"/>
              </a:defRPr>
            </a:pPr>
            <a:r>
              <a:rPr sz="4800"/>
              <a:t>$11,164</a:t>
            </a:r>
          </a:p>
        </p:txBody>
      </p:sp>
      <p:pic>
        <p:nvPicPr>
          <p:cNvPr id="4" name="Picture 3"/>
          <p:cNvPicPr>
            <a:picLocks noChangeAspect="1"/>
          </p:cNvPicPr>
          <p:nvPr/>
        </p:nvPicPr>
        <p:blipFill>
          <a:blip r:embed="rId5"/>
          <a:stretch>
            <a:fillRect/>
          </a:stretch>
        </p:blipFill>
        <p:spPr>
          <a:xfrm>
            <a:off x="3430766" y="1590037"/>
            <a:ext cx="6552683" cy="7262926"/>
          </a:xfrm>
          <a:prstGeom prst="rect">
            <a:avLst/>
          </a:prstGeom>
        </p:spPr>
      </p:pic>
      <p:sp>
        <p:nvSpPr>
          <p:cNvPr id="126" name="Shape 126"/>
          <p:cNvSpPr/>
          <p:nvPr/>
        </p:nvSpPr>
        <p:spPr>
          <a:xfrm>
            <a:off x="5030706" y="6879832"/>
            <a:ext cx="3352801" cy="1689101"/>
          </a:xfrm>
          <a:prstGeom prst="roundRect">
            <a:avLst>
              <a:gd name="adj" fmla="val 11278"/>
            </a:avLst>
          </a:prstGeom>
          <a:solidFill>
            <a:srgbClr val="FF4013"/>
          </a:solidFill>
          <a:ln w="25400">
            <a:solidFill>
              <a:srgbClr val="000000"/>
            </a:solidFill>
            <a:miter lim="400000"/>
          </a:ln>
          <a:effectLst>
            <a:outerShdw blurRad="38100" dist="12700" dir="5400000" rotWithShape="0">
              <a:srgbClr val="000000">
                <a:alpha val="50000"/>
              </a:srgbClr>
            </a:outerShdw>
          </a:effectLst>
          <a:extLst>
            <a:ext uri="{C572A759-6A51-4108-AA02-DFA0A04FC94B}">
              <ma14:wrappingTextBoxFlag xmlns="" xmlns:ma14="http://schemas.microsoft.com/office/mac/drawingml/2011/main" val="1"/>
            </a:ext>
          </a:extLst>
        </p:spPr>
        <p:txBody>
          <a:bodyPr lIns="50800" tIns="50800" rIns="50800" bIns="50800" anchor="ctr"/>
          <a:lstStyle/>
          <a:p>
            <a:pPr>
              <a:defRPr sz="2400">
                <a:solidFill>
                  <a:srgbClr val="FFFFFF"/>
                </a:solidFill>
                <a:effectLst>
                  <a:outerShdw blurRad="38100" dist="12700" dir="5400000" rotWithShape="0">
                    <a:srgbClr val="000000">
                      <a:alpha val="50000"/>
                    </a:srgbClr>
                  </a:outerShdw>
                </a:effectLst>
                <a:latin typeface="Arial"/>
                <a:ea typeface="Arial"/>
                <a:cs typeface="Arial"/>
                <a:sym typeface="Arial"/>
              </a:defRPr>
            </a:pPr>
            <a:r>
              <a:rPr dirty="0"/>
              <a:t>2015 Average Cost</a:t>
            </a:r>
          </a:p>
          <a:p>
            <a:pPr>
              <a:defRPr sz="9600" b="1">
                <a:solidFill>
                  <a:srgbClr val="FFFFFF"/>
                </a:solidFill>
                <a:effectLst>
                  <a:outerShdw blurRad="38100" dist="12700" dir="5400000" rotWithShape="0">
                    <a:srgbClr val="000000">
                      <a:alpha val="50000"/>
                    </a:srgbClr>
                  </a:outerShdw>
                </a:effectLst>
                <a:latin typeface="Arial"/>
                <a:ea typeface="Arial"/>
                <a:cs typeface="Arial"/>
                <a:sym typeface="Arial"/>
              </a:defRPr>
            </a:pPr>
            <a:r>
              <a:rPr sz="4800" dirty="0"/>
              <a:t>$19,528</a:t>
            </a:r>
          </a:p>
        </p:txBody>
      </p:sp>
      <p:sp>
        <p:nvSpPr>
          <p:cNvPr id="10" name="Rectangle 9"/>
          <p:cNvSpPr/>
          <p:nvPr/>
        </p:nvSpPr>
        <p:spPr>
          <a:xfrm>
            <a:off x="173422" y="155935"/>
            <a:ext cx="12643168" cy="9397968"/>
          </a:xfrm>
          <a:prstGeom prst="rect">
            <a:avLst/>
          </a:prstGeom>
          <a:noFill/>
          <a:ln w="5715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9C36AB6-977B-441A-A84C-CB471CC048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1"/>
                                        </p:tgtEl>
                                        <p:attrNameLst>
                                          <p:attrName>style.visibility</p:attrName>
                                        </p:attrNameLst>
                                      </p:cBhvr>
                                      <p:to>
                                        <p:strVal val="visible"/>
                                      </p:to>
                                    </p:set>
                                    <p:anim calcmode="lin" valueType="num">
                                      <p:cBhvr>
                                        <p:cTn id="7" dur="1000" fill="hold"/>
                                        <p:tgtEl>
                                          <p:spTgt spid="121"/>
                                        </p:tgtEl>
                                        <p:attrNameLst>
                                          <p:attrName>ppt_w</p:attrName>
                                        </p:attrNameLst>
                                      </p:cBhvr>
                                      <p:tavLst>
                                        <p:tav tm="0">
                                          <p:val>
                                            <p:fltVal val="0"/>
                                          </p:val>
                                        </p:tav>
                                        <p:tav tm="100000">
                                          <p:val>
                                            <p:strVal val="#ppt_w"/>
                                          </p:val>
                                        </p:tav>
                                      </p:tavLst>
                                    </p:anim>
                                    <p:anim calcmode="lin" valueType="num">
                                      <p:cBhvr>
                                        <p:cTn id="8" dur="1000" fill="hold"/>
                                        <p:tgtEl>
                                          <p:spTgt spid="12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grpId="2" nodeType="clickEffect">
                                  <p:stCondLst>
                                    <p:cond delay="0"/>
                                  </p:stCondLst>
                                  <p:iterate>
                                    <p:tmAbs val="0"/>
                                  </p:iterate>
                                  <p:childTnLst>
                                    <p:animEffect transition="out" filter="wipe(up)">
                                      <p:cBhvr>
                                        <p:cTn id="12" dur="1000" fill="hold"/>
                                        <p:tgtEl>
                                          <p:spTgt spid="121"/>
                                        </p:tgtEl>
                                      </p:cBhvr>
                                    </p:animEffect>
                                    <p:set>
                                      <p:cBhvr>
                                        <p:cTn id="13" fill="hold">
                                          <p:stCondLst>
                                            <p:cond delay="999"/>
                                          </p:stCondLst>
                                        </p:cTn>
                                        <p:tgtEl>
                                          <p:spTgt spid="121"/>
                                        </p:tgtEl>
                                        <p:attrNameLst>
                                          <p:attrName>style.visibility</p:attrName>
                                        </p:attrNameLst>
                                      </p:cBhvr>
                                      <p:to>
                                        <p:strVal val="hidden"/>
                                      </p:to>
                                    </p:set>
                                  </p:childTnLst>
                                </p:cTn>
                              </p:par>
                            </p:childTnLst>
                          </p:cTn>
                        </p:par>
                        <p:par>
                          <p:cTn id="14" fill="hold">
                            <p:stCondLst>
                              <p:cond delay="1000"/>
                            </p:stCondLst>
                            <p:childTnLst>
                              <p:par>
                                <p:cTn id="15" presetID="22" presetClass="entr" presetSubtype="1" fill="hold" grpId="3" nodeType="afterEffect">
                                  <p:stCondLst>
                                    <p:cond delay="0"/>
                                  </p:stCondLst>
                                  <p:iterate>
                                    <p:tmAbs val="0"/>
                                  </p:iterate>
                                  <p:childTnLst>
                                    <p:set>
                                      <p:cBhvr>
                                        <p:cTn id="16" fill="hold"/>
                                        <p:tgtEl>
                                          <p:spTgt spid="123"/>
                                        </p:tgtEl>
                                        <p:attrNameLst>
                                          <p:attrName>style.visibility</p:attrName>
                                        </p:attrNameLst>
                                      </p:cBhvr>
                                      <p:to>
                                        <p:strVal val="visible"/>
                                      </p:to>
                                    </p:set>
                                    <p:animEffect transition="in" filter="wipe(up)">
                                      <p:cBhvr>
                                        <p:cTn id="17" dur="1000"/>
                                        <p:tgtEl>
                                          <p:spTgt spid="123"/>
                                        </p:tgtEl>
                                      </p:cBhvr>
                                    </p:animEffect>
                                  </p:childTnLst>
                                </p:cTn>
                              </p:par>
                            </p:childTnLst>
                          </p:cTn>
                        </p:par>
                        <p:par>
                          <p:cTn id="18" fill="hold">
                            <p:stCondLst>
                              <p:cond delay="2000"/>
                            </p:stCondLst>
                            <p:childTnLst>
                              <p:par>
                                <p:cTn id="19" presetID="9" presetClass="entr" fill="hold" grpId="4" nodeType="afterEffect">
                                  <p:stCondLst>
                                    <p:cond delay="0"/>
                                  </p:stCondLst>
                                  <p:iterate type="lt">
                                    <p:tmAbs val="0"/>
                                  </p:iterate>
                                  <p:childTnLst>
                                    <p:set>
                                      <p:cBhvr>
                                        <p:cTn id="20" fill="hold"/>
                                        <p:tgtEl>
                                          <p:spTgt spid="124"/>
                                        </p:tgtEl>
                                        <p:attrNameLst>
                                          <p:attrName>style.visibility</p:attrName>
                                        </p:attrNameLst>
                                      </p:cBhvr>
                                      <p:to>
                                        <p:strVal val="visible"/>
                                      </p:to>
                                    </p:set>
                                    <p:animEffect transition="in" filter="dissolve">
                                      <p:cBhvr>
                                        <p:cTn id="21" dur="1000"/>
                                        <p:tgtEl>
                                          <p:spTgt spid="12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fill="hold"/>
                                        <p:tgtEl>
                                          <p:spTgt spid="4"/>
                                        </p:tgtEl>
                                        <p:attrNameLst>
                                          <p:attrName>ppt_x</p:attrName>
                                        </p:attrNameLst>
                                      </p:cBhvr>
                                      <p:tavLst>
                                        <p:tav tm="0">
                                          <p:val>
                                            <p:strVal val="#ppt_x"/>
                                          </p:val>
                                        </p:tav>
                                        <p:tav tm="100000">
                                          <p:val>
                                            <p:strVal val="#ppt_x"/>
                                          </p:val>
                                        </p:tav>
                                      </p:tavLst>
                                    </p:anim>
                                    <p:anim calcmode="lin" valueType="num">
                                      <p:cBhvr additive="base">
                                        <p:cTn id="27" dur="1000" fill="hold"/>
                                        <p:tgtEl>
                                          <p:spTgt spid="4"/>
                                        </p:tgtEl>
                                        <p:attrNameLst>
                                          <p:attrName>ppt_y</p:attrName>
                                        </p:attrNameLst>
                                      </p:cBhvr>
                                      <p:tavLst>
                                        <p:tav tm="0">
                                          <p:val>
                                            <p:strVal val="0-#ppt_h/2"/>
                                          </p:val>
                                        </p:tav>
                                        <p:tav tm="100000">
                                          <p:val>
                                            <p:strVal val="#ppt_y"/>
                                          </p:val>
                                        </p:tav>
                                      </p:tavLst>
                                    </p:anim>
                                  </p:childTnLst>
                                </p:cTn>
                              </p:par>
                            </p:childTnLst>
                          </p:cTn>
                        </p:par>
                        <p:par>
                          <p:cTn id="28" fill="hold">
                            <p:stCondLst>
                              <p:cond delay="1000"/>
                            </p:stCondLst>
                            <p:childTnLst>
                              <p:par>
                                <p:cTn id="29" presetID="9" presetClass="exit" fill="hold" grpId="6" nodeType="afterEffect">
                                  <p:stCondLst>
                                    <p:cond delay="0"/>
                                  </p:stCondLst>
                                  <p:iterate>
                                    <p:tmAbs val="0"/>
                                  </p:iterate>
                                  <p:childTnLst>
                                    <p:animEffect transition="out" filter="dissolve">
                                      <p:cBhvr>
                                        <p:cTn id="30" dur="500" fill="hold"/>
                                        <p:tgtEl>
                                          <p:spTgt spid="123"/>
                                        </p:tgtEl>
                                      </p:cBhvr>
                                    </p:animEffect>
                                    <p:set>
                                      <p:cBhvr>
                                        <p:cTn id="31" fill="hold">
                                          <p:stCondLst>
                                            <p:cond delay="499"/>
                                          </p:stCondLst>
                                        </p:cTn>
                                        <p:tgtEl>
                                          <p:spTgt spid="123"/>
                                        </p:tgtEl>
                                        <p:attrNameLst>
                                          <p:attrName>style.visibility</p:attrName>
                                        </p:attrNameLst>
                                      </p:cBhvr>
                                      <p:to>
                                        <p:strVal val="hidden"/>
                                      </p:to>
                                    </p:set>
                                  </p:childTnLst>
                                </p:cTn>
                              </p:par>
                            </p:childTnLst>
                          </p:cTn>
                        </p:par>
                        <p:par>
                          <p:cTn id="32" fill="hold">
                            <p:stCondLst>
                              <p:cond delay="1500"/>
                            </p:stCondLst>
                            <p:childTnLst>
                              <p:par>
                                <p:cTn id="33" presetID="19" presetClass="entr" presetSubtype="10" fill="hold" grpId="7" nodeType="afterEffect">
                                  <p:stCondLst>
                                    <p:cond delay="0"/>
                                  </p:stCondLst>
                                  <p:iterate type="lt">
                                    <p:tmAbs val="0"/>
                                  </p:iterate>
                                  <p:childTnLst>
                                    <p:set>
                                      <p:cBhvr>
                                        <p:cTn id="34" fill="hold"/>
                                        <p:tgtEl>
                                          <p:spTgt spid="126"/>
                                        </p:tgtEl>
                                        <p:attrNameLst>
                                          <p:attrName>style.visibility</p:attrName>
                                        </p:attrNameLst>
                                      </p:cBhvr>
                                      <p:to>
                                        <p:strVal val="visible"/>
                                      </p:to>
                                    </p:set>
                                    <p:anim calcmode="lin" valueType="num">
                                      <p:cBhvr>
                                        <p:cTn id="35" dur="1000" fill="hold"/>
                                        <p:tgtEl>
                                          <p:spTgt spid="126"/>
                                        </p:tgtEl>
                                        <p:attrNameLst>
                                          <p:attrName>ppt_w</p:attrName>
                                        </p:attrNameLst>
                                      </p:cBhvr>
                                      <p:tavLst>
                                        <p:tav tm="0" fmla="#ppt_w*sin(2.5*pi*$)">
                                          <p:val>
                                            <p:fltVal val="0"/>
                                          </p:val>
                                        </p:tav>
                                        <p:tav tm="100000">
                                          <p:val>
                                            <p:fltVal val="1"/>
                                          </p:val>
                                        </p:tav>
                                      </p:tavLst>
                                    </p:anim>
                                    <p:anim calcmode="lin" valueType="num">
                                      <p:cBhvr>
                                        <p:cTn id="36" dur="1000" fill="hold"/>
                                        <p:tgtEl>
                                          <p:spTgt spid="126"/>
                                        </p:tgtEl>
                                        <p:attrNameLst>
                                          <p:attrName>ppt_h</p:attrName>
                                        </p:attrNameLst>
                                      </p:cBhvr>
                                      <p:tavLst>
                                        <p:tav tm="0">
                                          <p:val>
                                            <p:strVal val="#ppt_h"/>
                                          </p:val>
                                        </p:tav>
                                        <p:tav tm="100000">
                                          <p:val>
                                            <p:strVal val="#ppt_h"/>
                                          </p:val>
                                        </p:tav>
                                      </p:tavLst>
                                    </p:anim>
                                  </p:childTnLst>
                                </p:cTn>
                              </p:par>
                            </p:childTnLst>
                          </p:cTn>
                        </p:par>
                        <p:par>
                          <p:cTn id="37" fill="hold">
                            <p:stCondLst>
                              <p:cond delay="2500"/>
                            </p:stCondLst>
                            <p:childTnLst>
                              <p:par>
                                <p:cTn id="38" presetID="19" presetClass="exit" presetSubtype="10" fill="hold" grpId="8" nodeType="afterEffect">
                                  <p:stCondLst>
                                    <p:cond delay="0"/>
                                  </p:stCondLst>
                                  <p:iterate>
                                    <p:tmAbs val="0"/>
                                  </p:iterate>
                                  <p:childTnLst>
                                    <p:anim calcmode="lin" valueType="num">
                                      <p:cBhvr>
                                        <p:cTn id="39" dur="1000" fill="hold"/>
                                        <p:tgtEl>
                                          <p:spTgt spid="124"/>
                                        </p:tgtEl>
                                        <p:attrNameLst>
                                          <p:attrName>ppt_h</p:attrName>
                                        </p:attrNameLst>
                                      </p:cBhvr>
                                      <p:tavLst>
                                        <p:tav tm="0">
                                          <p:val>
                                            <p:strVal val="ppt_h"/>
                                          </p:val>
                                        </p:tav>
                                        <p:tav tm="100000">
                                          <p:val>
                                            <p:strVal val="ppt_h"/>
                                          </p:val>
                                        </p:tav>
                                      </p:tavLst>
                                    </p:anim>
                                    <p:anim calcmode="lin" valueType="num">
                                      <p:cBhvr>
                                        <p:cTn id="40" dur="1000" fill="hold"/>
                                        <p:tgtEl>
                                          <p:spTgt spid="1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1" fill="hold">
                                          <p:stCondLst>
                                            <p:cond delay="999"/>
                                          </p:stCondLst>
                                        </p:cTn>
                                        <p:tgtEl>
                                          <p:spTgt spid="1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1" animBg="1" advAuto="0"/>
      <p:bldP spid="121" grpId="2" animBg="1" advAuto="0"/>
      <p:bldP spid="123" grpId="3" animBg="1" advAuto="0"/>
      <p:bldP spid="123" grpId="6" animBg="1" advAuto="0"/>
      <p:bldP spid="124" grpId="4" animBg="1" advAuto="0"/>
      <p:bldP spid="124" grpId="8" animBg="1" advAuto="0"/>
      <p:bldP spid="126" grpId="7"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p:nvPr/>
        </p:nvSpPr>
        <p:spPr>
          <a:xfrm>
            <a:off x="8883229" y="2362333"/>
            <a:ext cx="3733801" cy="2564805"/>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Capitals"/>
                <a:ea typeface="Capitals"/>
                <a:cs typeface="Capitals"/>
                <a:sym typeface="Capitals"/>
              </a:defRPr>
            </a:lvl1pPr>
          </a:lstStyle>
          <a:p>
            <a:r>
              <a:rPr b="1" dirty="0">
                <a:solidFill>
                  <a:schemeClr val="bg1"/>
                </a:solidFill>
              </a:rPr>
              <a:t>Inspect the roof and Do Digital Analysis</a:t>
            </a:r>
          </a:p>
        </p:txBody>
      </p:sp>
      <p:sp>
        <p:nvSpPr>
          <p:cNvPr id="131" name="Shape 131"/>
          <p:cNvSpPr/>
          <p:nvPr/>
        </p:nvSpPr>
        <p:spPr>
          <a:xfrm>
            <a:off x="5268087" y="434677"/>
            <a:ext cx="2468626" cy="718145"/>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FFFFFF"/>
                </a:solidFill>
                <a:latin typeface="Capitals"/>
                <a:ea typeface="Capitals"/>
                <a:cs typeface="Capitals"/>
                <a:sym typeface="Capitals"/>
              </a:defRPr>
            </a:lvl1pPr>
          </a:lstStyle>
          <a:p>
            <a:r>
              <a:rPr b="1" dirty="0">
                <a:solidFill>
                  <a:schemeClr val="bg1"/>
                </a:solidFill>
              </a:rPr>
              <a:t>First Step</a:t>
            </a:r>
          </a:p>
        </p:txBody>
      </p:sp>
      <p:pic>
        <p:nvPicPr>
          <p:cNvPr id="132" name="IMG_3426.jpg"/>
          <p:cNvPicPr>
            <a:picLocks noChangeAspect="1"/>
          </p:cNvPicPr>
          <p:nvPr/>
        </p:nvPicPr>
        <p:blipFill rotWithShape="1">
          <a:blip r:embed="rId3">
            <a:extLst/>
          </a:blip>
          <a:srcRect t="11154" b="13058"/>
          <a:stretch/>
        </p:blipFill>
        <p:spPr>
          <a:xfrm>
            <a:off x="3378916" y="1287696"/>
            <a:ext cx="5063260" cy="6583680"/>
          </a:xfrm>
          <a:prstGeom prst="rect">
            <a:avLst/>
          </a:prstGeom>
          <a:ln w="12700">
            <a:miter lim="400000"/>
          </a:ln>
          <a:effectLst>
            <a:outerShdw blurRad="127000" dist="76200" dir="2700000" rotWithShape="0">
              <a:srgbClr val="000000">
                <a:alpha val="75000"/>
              </a:srgbClr>
            </a:outerShdw>
            <a:reflection stA="50000" endPos="40000" dir="5400000" sy="-100000" algn="bl" rotWithShape="0"/>
          </a:effectLst>
        </p:spPr>
      </p:pic>
      <p:sp>
        <p:nvSpPr>
          <p:cNvPr id="8" name="Rectangle 7"/>
          <p:cNvSpPr/>
          <p:nvPr/>
        </p:nvSpPr>
        <p:spPr>
          <a:xfrm>
            <a:off x="173422" y="155935"/>
            <a:ext cx="12643168" cy="9397968"/>
          </a:xfrm>
          <a:prstGeom prst="rect">
            <a:avLst/>
          </a:prstGeom>
          <a:noFill/>
          <a:ln w="5715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DBF0DFD-53DC-4B28-B614-26A4545768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27569" y="302765"/>
            <a:ext cx="2523448" cy="707886"/>
          </a:xfrm>
          <a:prstGeom prst="rect">
            <a:avLst/>
          </a:prstGeom>
        </p:spPr>
        <p:txBody>
          <a:bodyPr wrap="none">
            <a:spAutoFit/>
          </a:bodyPr>
          <a:lstStyle/>
          <a:p>
            <a:r>
              <a:rPr lang="en-US" b="1" dirty="0">
                <a:solidFill>
                  <a:schemeClr val="bg1"/>
                </a:solidFill>
              </a:rPr>
              <a:t>Next Step</a:t>
            </a:r>
          </a:p>
        </p:txBody>
      </p:sp>
      <p:sp>
        <p:nvSpPr>
          <p:cNvPr id="7" name="Rectangle 6"/>
          <p:cNvSpPr/>
          <p:nvPr/>
        </p:nvSpPr>
        <p:spPr>
          <a:xfrm>
            <a:off x="173422" y="155935"/>
            <a:ext cx="12643168" cy="9397968"/>
          </a:xfrm>
          <a:prstGeom prst="rect">
            <a:avLst/>
          </a:prstGeom>
          <a:noFill/>
          <a:ln w="5715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137"/>
          <p:cNvSpPr/>
          <p:nvPr/>
        </p:nvSpPr>
        <p:spPr>
          <a:xfrm>
            <a:off x="8822745" y="4614965"/>
            <a:ext cx="3824730" cy="1333698"/>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Capitals"/>
                <a:ea typeface="Capitals"/>
                <a:cs typeface="Capitals"/>
                <a:sym typeface="Capitals"/>
              </a:defRPr>
            </a:lvl1pPr>
          </a:lstStyle>
          <a:p>
            <a:r>
              <a:rPr dirty="0">
                <a:solidFill>
                  <a:schemeClr val="bg1"/>
                </a:solidFill>
              </a:rPr>
              <a:t>Meet with your Adjuster </a:t>
            </a:r>
          </a:p>
        </p:txBody>
      </p:sp>
      <p:pic>
        <p:nvPicPr>
          <p:cNvPr id="3" name="Picture 2"/>
          <p:cNvPicPr>
            <a:picLocks noChangeAspect="1"/>
          </p:cNvPicPr>
          <p:nvPr/>
        </p:nvPicPr>
        <p:blipFill>
          <a:blip r:embed="rId2"/>
          <a:stretch>
            <a:fillRect/>
          </a:stretch>
        </p:blipFill>
        <p:spPr>
          <a:xfrm>
            <a:off x="2191407" y="1218238"/>
            <a:ext cx="6101255" cy="8170303"/>
          </a:xfrm>
          <a:prstGeom prst="rect">
            <a:avLst/>
          </a:prstGeom>
        </p:spPr>
      </p:pic>
      <p:pic>
        <p:nvPicPr>
          <p:cNvPr id="10" name="Picture 9">
            <a:extLst>
              <a:ext uri="{FF2B5EF4-FFF2-40B4-BE49-F238E27FC236}">
                <a16:creationId xmlns:a16="http://schemas.microsoft.com/office/drawing/2014/main" id="{5F1AD01D-9AFB-4B6C-AEF3-5E99A52B7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spTree>
    <p:extLst>
      <p:ext uri="{BB962C8B-B14F-4D97-AF65-F5344CB8AC3E}">
        <p14:creationId xmlns:p14="http://schemas.microsoft.com/office/powerpoint/2010/main" val="7791162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p:nvPr/>
        </p:nvSpPr>
        <p:spPr>
          <a:xfrm>
            <a:off x="965915" y="588317"/>
            <a:ext cx="11072970" cy="863502"/>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lvl1pPr marL="40639" marR="40639" defTabSz="914400">
              <a:buClr>
                <a:srgbClr val="000000"/>
              </a:buClr>
              <a:buFont typeface="Arial"/>
              <a:defRPr sz="4800">
                <a:solidFill>
                  <a:srgbClr val="FFFFFF"/>
                </a:solidFill>
                <a:effectLst>
                  <a:outerShdw blurRad="12700" dist="25400" dir="2700000" rotWithShape="0">
                    <a:srgbClr val="CBCBCB"/>
                  </a:outerShdw>
                </a:effectLst>
                <a:uFill>
                  <a:solidFill>
                    <a:srgbClr val="FF2600"/>
                  </a:solidFill>
                </a:uFill>
                <a:latin typeface="Capitals"/>
                <a:ea typeface="Capitals"/>
                <a:cs typeface="Capitals"/>
                <a:sym typeface="Capitals"/>
              </a:defRPr>
            </a:lvl1pPr>
          </a:lstStyle>
          <a:p>
            <a:r>
              <a:rPr dirty="0">
                <a:solidFill>
                  <a:schemeClr val="bg1"/>
                </a:solidFill>
              </a:rPr>
              <a:t>we make them look CLOSER</a:t>
            </a:r>
          </a:p>
        </p:txBody>
      </p:sp>
      <p:pic>
        <p:nvPicPr>
          <p:cNvPr id="143" name="Picture 11.png"/>
          <p:cNvPicPr>
            <a:picLocks/>
          </p:cNvPicPr>
          <p:nvPr/>
        </p:nvPicPr>
        <p:blipFill>
          <a:blip r:embed="rId3">
            <a:extLst/>
          </a:blip>
          <a:stretch>
            <a:fillRect/>
          </a:stretch>
        </p:blipFill>
        <p:spPr>
          <a:xfrm>
            <a:off x="422207" y="2736850"/>
            <a:ext cx="5270500" cy="5295901"/>
          </a:xfrm>
          <a:prstGeom prst="rect">
            <a:avLst/>
          </a:prstGeom>
          <a:ln w="12700">
            <a:miter lim="400000"/>
          </a:ln>
          <a:effectLst>
            <a:outerShdw blurRad="127000" dist="76200" dir="2700000" rotWithShape="0">
              <a:srgbClr val="000000">
                <a:alpha val="75000"/>
              </a:srgbClr>
            </a:outerShdw>
            <a:reflection stA="50000" endPos="40000" dir="5400000" sy="-100000" algn="bl" rotWithShape="0"/>
          </a:effectLst>
        </p:spPr>
      </p:pic>
      <p:pic>
        <p:nvPicPr>
          <p:cNvPr id="144" name="Picture 12.png"/>
          <p:cNvPicPr>
            <a:picLocks/>
          </p:cNvPicPr>
          <p:nvPr/>
        </p:nvPicPr>
        <p:blipFill>
          <a:blip r:embed="rId4">
            <a:extLst/>
          </a:blip>
          <a:stretch>
            <a:fillRect/>
          </a:stretch>
        </p:blipFill>
        <p:spPr>
          <a:xfrm>
            <a:off x="6502400" y="2771438"/>
            <a:ext cx="5930900" cy="5295900"/>
          </a:xfrm>
          <a:prstGeom prst="rect">
            <a:avLst/>
          </a:prstGeom>
          <a:ln w="12700">
            <a:miter lim="400000"/>
          </a:ln>
          <a:effectLst>
            <a:outerShdw blurRad="127000" dist="76200" dir="2700000" rotWithShape="0">
              <a:srgbClr val="000000">
                <a:alpha val="75000"/>
              </a:srgbClr>
            </a:outerShdw>
            <a:reflection stA="50000" endPos="40000" dir="5400000" sy="-100000" algn="bl" rotWithShape="0"/>
          </a:effectLst>
        </p:spPr>
      </p:pic>
      <p:sp>
        <p:nvSpPr>
          <p:cNvPr id="7" name="Rectangle 6"/>
          <p:cNvSpPr/>
          <p:nvPr/>
        </p:nvSpPr>
        <p:spPr>
          <a:xfrm>
            <a:off x="173422" y="155935"/>
            <a:ext cx="12643168" cy="9397968"/>
          </a:xfrm>
          <a:prstGeom prst="rect">
            <a:avLst/>
          </a:prstGeom>
          <a:noFill/>
          <a:ln w="5715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FD8FD9F-60FE-421F-83C4-575E043136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type="lt">
                                    <p:tmAbs val="0"/>
                                  </p:iterate>
                                  <p:childTnLst>
                                    <p:set>
                                      <p:cBhvr>
                                        <p:cTn id="6" fill="hold"/>
                                        <p:tgtEl>
                                          <p:spTgt spid="142"/>
                                        </p:tgtEl>
                                        <p:attrNameLst>
                                          <p:attrName>style.visibility</p:attrName>
                                        </p:attrNameLst>
                                      </p:cBhvr>
                                      <p:to>
                                        <p:strVal val="visible"/>
                                      </p:to>
                                    </p:set>
                                    <p:anim calcmode="lin" valueType="num">
                                      <p:cBhvr>
                                        <p:cTn id="7" dur="1000" fill="hold"/>
                                        <p:tgtEl>
                                          <p:spTgt spid="142"/>
                                        </p:tgtEl>
                                        <p:attrNameLst>
                                          <p:attrName>ppt_w</p:attrName>
                                        </p:attrNameLst>
                                      </p:cBhvr>
                                      <p:tavLst>
                                        <p:tav tm="0">
                                          <p:val>
                                            <p:strVal val="4*#ppt_w"/>
                                          </p:val>
                                        </p:tav>
                                        <p:tav tm="100000">
                                          <p:val>
                                            <p:strVal val="#ppt_w"/>
                                          </p:val>
                                        </p:tav>
                                      </p:tavLst>
                                    </p:anim>
                                    <p:anim calcmode="lin" valueType="num">
                                      <p:cBhvr>
                                        <p:cTn id="8" dur="1000" fill="hold"/>
                                        <p:tgtEl>
                                          <p:spTgt spid="14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p:nvPr/>
        </p:nvSpPr>
        <p:spPr>
          <a:xfrm>
            <a:off x="255515" y="1841139"/>
            <a:ext cx="5936630" cy="6932534"/>
          </a:xfrm>
          <a:prstGeom prst="roundRect">
            <a:avLst>
              <a:gd name="adj" fmla="val 3209"/>
            </a:avLst>
          </a:prstGeom>
          <a:solidFill>
            <a:srgbClr val="FFFFFF"/>
          </a:solidFill>
          <a:ln w="63500">
            <a:solidFill>
              <a:srgbClr val="000000"/>
            </a:solidFill>
            <a:miter lim="400000"/>
          </a:ln>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149" name="Shape 149"/>
          <p:cNvSpPr/>
          <p:nvPr/>
        </p:nvSpPr>
        <p:spPr>
          <a:xfrm>
            <a:off x="2260600" y="654050"/>
            <a:ext cx="8483600" cy="73660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Capitals"/>
                <a:ea typeface="Capitals"/>
                <a:cs typeface="Capitals"/>
                <a:sym typeface="Capitals"/>
              </a:defRPr>
            </a:lvl1pPr>
          </a:lstStyle>
          <a:p>
            <a:r>
              <a:rPr b="1" dirty="0">
                <a:solidFill>
                  <a:schemeClr val="bg1"/>
                </a:solidFill>
              </a:rPr>
              <a:t>Low Bids don’t save you $$$</a:t>
            </a:r>
          </a:p>
        </p:txBody>
      </p:sp>
      <p:sp>
        <p:nvSpPr>
          <p:cNvPr id="150" name="Shape 150"/>
          <p:cNvSpPr/>
          <p:nvPr/>
        </p:nvSpPr>
        <p:spPr>
          <a:xfrm>
            <a:off x="385380" y="2031522"/>
            <a:ext cx="5718392"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a:latin typeface="Capitals"/>
                <a:ea typeface="Capitals"/>
                <a:cs typeface="Capitals"/>
                <a:sym typeface="Capitals"/>
              </a:defRPr>
            </a:lvl1pPr>
          </a:lstStyle>
          <a:p>
            <a:r>
              <a:rPr dirty="0"/>
              <a:t>Chuck and a Truck</a:t>
            </a:r>
          </a:p>
        </p:txBody>
      </p:sp>
      <p:grpSp>
        <p:nvGrpSpPr>
          <p:cNvPr id="153" name="Group 153"/>
          <p:cNvGrpSpPr/>
          <p:nvPr/>
        </p:nvGrpSpPr>
        <p:grpSpPr>
          <a:xfrm>
            <a:off x="584200" y="3235255"/>
            <a:ext cx="5676900" cy="1596391"/>
            <a:chOff x="0" y="50712"/>
            <a:chExt cx="5676900" cy="1596389"/>
          </a:xfrm>
        </p:grpSpPr>
        <p:sp>
          <p:nvSpPr>
            <p:cNvPr id="151" name="Shape 151"/>
            <p:cNvSpPr/>
            <p:nvPr/>
          </p:nvSpPr>
          <p:spPr>
            <a:xfrm>
              <a:off x="157292" y="50712"/>
              <a:ext cx="5156201" cy="9335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defRPr sz="1800">
                  <a:latin typeface="Capitals"/>
                  <a:ea typeface="Capitals"/>
                  <a:cs typeface="Capitals"/>
                  <a:sym typeface="Capitals"/>
                </a:defRPr>
              </a:pPr>
              <a:r>
                <a:rPr dirty="0"/>
                <a:t>$10,000  Total Claim</a:t>
              </a:r>
            </a:p>
            <a:p>
              <a:pPr algn="l">
                <a:defRPr sz="1800">
                  <a:latin typeface="Capitals"/>
                  <a:ea typeface="Capitals"/>
                  <a:cs typeface="Capitals"/>
                  <a:sym typeface="Capitals"/>
                </a:defRPr>
              </a:pPr>
              <a:r>
                <a:rPr lang="en-US" u="sng" dirty="0"/>
                <a:t>  </a:t>
              </a:r>
              <a:r>
                <a:rPr u="sng" dirty="0"/>
                <a:t>-$1000</a:t>
              </a:r>
              <a:r>
                <a:rPr dirty="0"/>
                <a:t>   Deductible</a:t>
              </a:r>
            </a:p>
            <a:p>
              <a:pPr algn="l">
                <a:defRPr sz="1800">
                  <a:latin typeface="Capitals"/>
                  <a:ea typeface="Capitals"/>
                  <a:cs typeface="Capitals"/>
                  <a:sym typeface="Capitals"/>
                </a:defRPr>
              </a:pPr>
              <a:r>
                <a:rPr dirty="0"/>
                <a:t>  $9</a:t>
              </a:r>
              <a:r>
                <a:rPr lang="en-US" dirty="0"/>
                <a:t>,</a:t>
              </a:r>
              <a:r>
                <a:rPr dirty="0"/>
                <a:t>000   Insurance payout available</a:t>
              </a:r>
            </a:p>
          </p:txBody>
        </p:sp>
        <p:sp>
          <p:nvSpPr>
            <p:cNvPr id="152" name="Shape 152"/>
            <p:cNvSpPr/>
            <p:nvPr/>
          </p:nvSpPr>
          <p:spPr>
            <a:xfrm>
              <a:off x="0" y="1267510"/>
              <a:ext cx="5676900" cy="3795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1800">
                  <a:latin typeface="Capitals"/>
                  <a:ea typeface="Capitals"/>
                  <a:cs typeface="Capitals"/>
                  <a:sym typeface="Capitals"/>
                </a:defRPr>
              </a:lvl1pPr>
            </a:lstStyle>
            <a:p>
              <a:r>
                <a:rPr dirty="0"/>
                <a:t>Insurance will cut you a check for $6</a:t>
              </a:r>
              <a:r>
                <a:rPr lang="en-US" dirty="0"/>
                <a:t>,</a:t>
              </a:r>
              <a:r>
                <a:rPr dirty="0"/>
                <a:t>000</a:t>
              </a:r>
            </a:p>
          </p:txBody>
        </p:sp>
      </p:grpSp>
      <p:grpSp>
        <p:nvGrpSpPr>
          <p:cNvPr id="158" name="Group 158"/>
          <p:cNvGrpSpPr/>
          <p:nvPr/>
        </p:nvGrpSpPr>
        <p:grpSpPr>
          <a:xfrm>
            <a:off x="469900" y="5074353"/>
            <a:ext cx="5880100" cy="3470030"/>
            <a:chOff x="0" y="10210"/>
            <a:chExt cx="5880100" cy="3470028"/>
          </a:xfrm>
        </p:grpSpPr>
        <p:sp>
          <p:nvSpPr>
            <p:cNvPr id="154" name="Shape 154"/>
            <p:cNvSpPr/>
            <p:nvPr/>
          </p:nvSpPr>
          <p:spPr>
            <a:xfrm>
              <a:off x="0" y="10210"/>
              <a:ext cx="5676900" cy="3795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1800">
                  <a:solidFill>
                    <a:srgbClr val="E61F1F"/>
                  </a:solidFill>
                  <a:latin typeface="Capitals"/>
                  <a:ea typeface="Capitals"/>
                  <a:cs typeface="Capitals"/>
                  <a:sym typeface="Capitals"/>
                </a:defRPr>
              </a:lvl1pPr>
            </a:lstStyle>
            <a:p>
              <a:r>
                <a:rPr dirty="0"/>
                <a:t>CONTRACTOR GIVES YOU INVOICE FOR $7</a:t>
              </a:r>
              <a:r>
                <a:rPr lang="en-US" dirty="0"/>
                <a:t>,</a:t>
              </a:r>
              <a:r>
                <a:rPr dirty="0"/>
                <a:t>000</a:t>
              </a:r>
            </a:p>
          </p:txBody>
        </p:sp>
        <p:sp>
          <p:nvSpPr>
            <p:cNvPr id="155" name="Shape 155"/>
            <p:cNvSpPr/>
            <p:nvPr/>
          </p:nvSpPr>
          <p:spPr>
            <a:xfrm>
              <a:off x="203200" y="736599"/>
              <a:ext cx="5676900" cy="40001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defRPr sz="1800">
                  <a:latin typeface="Capitals"/>
                  <a:ea typeface="Capitals"/>
                  <a:cs typeface="Capitals"/>
                  <a:sym typeface="Capitals"/>
                </a:defRPr>
              </a:pPr>
              <a:r>
                <a:t>2nd check =</a:t>
              </a:r>
              <a:r>
                <a:rPr>
                  <a:solidFill>
                    <a:srgbClr val="E61F1F"/>
                  </a:solidFill>
                </a:rPr>
                <a:t> $0   </a:t>
              </a:r>
              <a:r>
                <a:t>($6000 plus $1000 DED.)</a:t>
              </a:r>
            </a:p>
          </p:txBody>
        </p:sp>
        <p:sp>
          <p:nvSpPr>
            <p:cNvPr id="156" name="Shape 156"/>
            <p:cNvSpPr/>
            <p:nvPr/>
          </p:nvSpPr>
          <p:spPr>
            <a:xfrm>
              <a:off x="0" y="2042211"/>
              <a:ext cx="5676900" cy="3795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1800">
                  <a:solidFill>
                    <a:srgbClr val="E61F1F"/>
                  </a:solidFill>
                  <a:latin typeface="Capitals"/>
                  <a:ea typeface="Capitals"/>
                  <a:cs typeface="Capitals"/>
                  <a:sym typeface="Capitals"/>
                </a:defRPr>
              </a:lvl1pPr>
            </a:lstStyle>
            <a:p>
              <a:r>
                <a:rPr dirty="0"/>
                <a:t>You </a:t>
              </a:r>
              <a:r>
                <a:rPr lang="en-US" dirty="0"/>
                <a:t>g</a:t>
              </a:r>
              <a:r>
                <a:rPr dirty="0"/>
                <a:t>et a $7</a:t>
              </a:r>
              <a:r>
                <a:rPr lang="en-US" dirty="0"/>
                <a:t>,</a:t>
              </a:r>
              <a:r>
                <a:rPr dirty="0"/>
                <a:t>000 roof when you deserved a $10,000 roof</a:t>
              </a:r>
            </a:p>
          </p:txBody>
        </p:sp>
        <p:sp>
          <p:nvSpPr>
            <p:cNvPr id="157" name="Shape 157"/>
            <p:cNvSpPr/>
            <p:nvPr/>
          </p:nvSpPr>
          <p:spPr>
            <a:xfrm>
              <a:off x="0" y="3100647"/>
              <a:ext cx="5633871" cy="3795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defRPr sz="1800">
                  <a:latin typeface="Capitals"/>
                  <a:ea typeface="Capitals"/>
                  <a:cs typeface="Capitals"/>
                  <a:sym typeface="Capitals"/>
                </a:defRPr>
              </a:pPr>
              <a:r>
                <a:rPr dirty="0"/>
                <a:t>YOUR OUT OF POCKET EXPENSE = </a:t>
              </a:r>
              <a:r>
                <a:rPr dirty="0">
                  <a:solidFill>
                    <a:srgbClr val="FF2600"/>
                  </a:solidFill>
                </a:rPr>
                <a:t>$1</a:t>
              </a:r>
              <a:r>
                <a:rPr lang="en-US" dirty="0">
                  <a:solidFill>
                    <a:srgbClr val="FF2600"/>
                  </a:solidFill>
                </a:rPr>
                <a:t>,</a:t>
              </a:r>
              <a:r>
                <a:rPr dirty="0">
                  <a:solidFill>
                    <a:srgbClr val="FF2600"/>
                  </a:solidFill>
                </a:rPr>
                <a:t>000</a:t>
              </a:r>
            </a:p>
          </p:txBody>
        </p:sp>
      </p:grpSp>
      <p:grpSp>
        <p:nvGrpSpPr>
          <p:cNvPr id="164" name="Group 164"/>
          <p:cNvGrpSpPr/>
          <p:nvPr/>
        </p:nvGrpSpPr>
        <p:grpSpPr>
          <a:xfrm>
            <a:off x="6812656" y="1841139"/>
            <a:ext cx="5936630" cy="6932535"/>
            <a:chOff x="454335" y="0"/>
            <a:chExt cx="5936630" cy="6932533"/>
          </a:xfrm>
          <a:solidFill>
            <a:schemeClr val="accent1"/>
          </a:solidFill>
        </p:grpSpPr>
        <p:sp>
          <p:nvSpPr>
            <p:cNvPr id="159" name="Shape 159"/>
            <p:cNvSpPr/>
            <p:nvPr/>
          </p:nvSpPr>
          <p:spPr>
            <a:xfrm>
              <a:off x="454335" y="0"/>
              <a:ext cx="5936630" cy="6932533"/>
            </a:xfrm>
            <a:prstGeom prst="roundRect">
              <a:avLst>
                <a:gd name="adj" fmla="val 3209"/>
              </a:avLst>
            </a:prstGeom>
            <a:grpFill/>
            <a:ln w="63500" cap="flat">
              <a:solidFill>
                <a:srgbClr val="000000"/>
              </a:solidFill>
              <a:prstDash val="solid"/>
              <a:miter lim="400000"/>
            </a:ln>
            <a:effectLst/>
          </p:spPr>
          <p:txBody>
            <a:bodyPr wrap="square" lIns="50800" tIns="50800" rIns="50800" bIns="50800" numCol="1" anchor="ctr">
              <a:noAutofit/>
            </a:bodyPr>
            <a:lstStyle/>
            <a:p>
              <a:pPr>
                <a:defRPr>
                  <a:solidFill>
                    <a:srgbClr val="FFFFFF"/>
                  </a:solidFill>
                  <a:effectLst>
                    <a:outerShdw blurRad="38100" dist="12700" dir="5400000" rotWithShape="0">
                      <a:srgbClr val="000000">
                        <a:alpha val="50000"/>
                      </a:srgbClr>
                    </a:outerShdw>
                  </a:effectLst>
                </a:defRPr>
              </a:pPr>
              <a:endParaRPr/>
            </a:p>
          </p:txBody>
        </p:sp>
        <p:sp>
          <p:nvSpPr>
            <p:cNvPr id="160" name="Shape 160"/>
            <p:cNvSpPr/>
            <p:nvPr/>
          </p:nvSpPr>
          <p:spPr>
            <a:xfrm>
              <a:off x="584200" y="213710"/>
              <a:ext cx="5676900" cy="65659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defRPr sz="3000">
                  <a:solidFill>
                    <a:srgbClr val="FFFFFF"/>
                  </a:solidFill>
                  <a:latin typeface="Capitals"/>
                  <a:ea typeface="Capitals"/>
                  <a:cs typeface="Capitals"/>
                  <a:sym typeface="Capitals"/>
                </a:defRPr>
              </a:pPr>
              <a:r>
                <a:rPr lang="en-US" sz="3600" b="1" dirty="0">
                  <a:solidFill>
                    <a:schemeClr val="bg1"/>
                  </a:solidFill>
                </a:rPr>
                <a:t>Your Company’s Way </a:t>
              </a:r>
              <a:endParaRPr sz="3600" b="1" dirty="0">
                <a:solidFill>
                  <a:schemeClr val="bg1"/>
                </a:solidFill>
              </a:endParaRPr>
            </a:p>
          </p:txBody>
        </p:sp>
        <p:grpSp>
          <p:nvGrpSpPr>
            <p:cNvPr id="163" name="Group 163"/>
            <p:cNvGrpSpPr/>
            <p:nvPr/>
          </p:nvGrpSpPr>
          <p:grpSpPr>
            <a:xfrm>
              <a:off x="489570" y="1278796"/>
              <a:ext cx="5676900" cy="1670538"/>
              <a:chOff x="-94630" y="215987"/>
              <a:chExt cx="5676900" cy="1670536"/>
            </a:xfrm>
            <a:grpFill/>
          </p:grpSpPr>
          <p:sp>
            <p:nvSpPr>
              <p:cNvPr id="161" name="Shape 161"/>
              <p:cNvSpPr/>
              <p:nvPr/>
            </p:nvSpPr>
            <p:spPr>
              <a:xfrm>
                <a:off x="325287" y="215987"/>
                <a:ext cx="5156200" cy="933588"/>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defRPr sz="1800">
                    <a:solidFill>
                      <a:srgbClr val="FFFFFF"/>
                    </a:solidFill>
                    <a:latin typeface="Capitals"/>
                    <a:ea typeface="Capitals"/>
                    <a:cs typeface="Capitals"/>
                    <a:sym typeface="Capitals"/>
                  </a:defRPr>
                </a:pPr>
                <a:r>
                  <a:rPr dirty="0"/>
                  <a:t>$10,000  Total Claim</a:t>
                </a:r>
              </a:p>
              <a:p>
                <a:pPr algn="l">
                  <a:defRPr sz="1800">
                    <a:solidFill>
                      <a:srgbClr val="FFFFFF"/>
                    </a:solidFill>
                    <a:latin typeface="Capitals"/>
                    <a:ea typeface="Capitals"/>
                    <a:cs typeface="Capitals"/>
                    <a:sym typeface="Capitals"/>
                  </a:defRPr>
                </a:pPr>
                <a:r>
                  <a:rPr lang="en-US" u="sng" dirty="0"/>
                  <a:t>  </a:t>
                </a:r>
                <a:r>
                  <a:rPr u="sng" dirty="0"/>
                  <a:t>-$1000</a:t>
                </a:r>
                <a:r>
                  <a:rPr dirty="0"/>
                  <a:t>   Deductible</a:t>
                </a:r>
              </a:p>
              <a:p>
                <a:pPr algn="l">
                  <a:defRPr sz="1800">
                    <a:solidFill>
                      <a:srgbClr val="FFFFFF"/>
                    </a:solidFill>
                    <a:latin typeface="Capitals"/>
                    <a:ea typeface="Capitals"/>
                    <a:cs typeface="Capitals"/>
                    <a:sym typeface="Capitals"/>
                  </a:defRPr>
                </a:pPr>
                <a:r>
                  <a:rPr dirty="0"/>
                  <a:t>  $9</a:t>
                </a:r>
                <a:r>
                  <a:rPr lang="en-US" dirty="0"/>
                  <a:t>,</a:t>
                </a:r>
                <a:r>
                  <a:rPr dirty="0"/>
                  <a:t>000   Insurance payout available</a:t>
                </a:r>
              </a:p>
            </p:txBody>
          </p:sp>
          <p:sp>
            <p:nvSpPr>
              <p:cNvPr id="162" name="Shape 162"/>
              <p:cNvSpPr/>
              <p:nvPr/>
            </p:nvSpPr>
            <p:spPr>
              <a:xfrm>
                <a:off x="-94630" y="1486509"/>
                <a:ext cx="5676900" cy="400014"/>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1800">
                    <a:solidFill>
                      <a:srgbClr val="FFFFFF"/>
                    </a:solidFill>
                    <a:latin typeface="Capitals"/>
                    <a:ea typeface="Capitals"/>
                    <a:cs typeface="Capitals"/>
                    <a:sym typeface="Capitals"/>
                  </a:defRPr>
                </a:lvl1pPr>
              </a:lstStyle>
              <a:p>
                <a:r>
                  <a:rPr dirty="0"/>
                  <a:t>Insurance will cut you a check for $6000</a:t>
                </a:r>
              </a:p>
            </p:txBody>
          </p:sp>
        </p:grpSp>
      </p:grpSp>
      <p:grpSp>
        <p:nvGrpSpPr>
          <p:cNvPr id="169" name="Group 169"/>
          <p:cNvGrpSpPr/>
          <p:nvPr/>
        </p:nvGrpSpPr>
        <p:grpSpPr>
          <a:xfrm>
            <a:off x="6769100" y="5074354"/>
            <a:ext cx="6175608" cy="3503793"/>
            <a:chOff x="0" y="168960"/>
            <a:chExt cx="6175608" cy="3503791"/>
          </a:xfrm>
        </p:grpSpPr>
        <p:sp>
          <p:nvSpPr>
            <p:cNvPr id="165" name="Shape 165"/>
            <p:cNvSpPr/>
            <p:nvPr/>
          </p:nvSpPr>
          <p:spPr>
            <a:xfrm>
              <a:off x="0" y="168960"/>
              <a:ext cx="5676900" cy="3795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1800">
                  <a:latin typeface="Capitals"/>
                  <a:ea typeface="Capitals"/>
                  <a:cs typeface="Capitals"/>
                  <a:sym typeface="Capitals"/>
                </a:defRPr>
              </a:lvl1pPr>
            </a:lstStyle>
            <a:p>
              <a:r>
                <a:rPr lang="en-US" dirty="0"/>
                <a:t>Your Company</a:t>
              </a:r>
              <a:r>
                <a:rPr dirty="0"/>
                <a:t> installs a $10,000 roof</a:t>
              </a:r>
            </a:p>
          </p:txBody>
        </p:sp>
        <p:sp>
          <p:nvSpPr>
            <p:cNvPr id="166" name="Shape 166"/>
            <p:cNvSpPr/>
            <p:nvPr/>
          </p:nvSpPr>
          <p:spPr>
            <a:xfrm>
              <a:off x="498708" y="915771"/>
              <a:ext cx="5676900" cy="3795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defRPr sz="1800">
                  <a:latin typeface="Capitals"/>
                  <a:ea typeface="Capitals"/>
                  <a:cs typeface="Capitals"/>
                  <a:sym typeface="Capitals"/>
                </a:defRPr>
              </a:pPr>
              <a:r>
                <a:rPr dirty="0">
                  <a:solidFill>
                    <a:srgbClr val="FFFFFF"/>
                  </a:solidFill>
                </a:rPr>
                <a:t>2nd check =</a:t>
              </a:r>
              <a:r>
                <a:rPr dirty="0">
                  <a:solidFill>
                    <a:srgbClr val="E61F1F"/>
                  </a:solidFill>
                </a:rPr>
                <a:t> </a:t>
              </a:r>
              <a:r>
                <a:rPr dirty="0"/>
                <a:t>$3</a:t>
              </a:r>
              <a:r>
                <a:rPr lang="en-US" dirty="0"/>
                <a:t>,</a:t>
              </a:r>
              <a:r>
                <a:rPr dirty="0"/>
                <a:t>000  </a:t>
              </a:r>
              <a:r>
                <a:rPr dirty="0">
                  <a:solidFill>
                    <a:srgbClr val="E61F1F"/>
                  </a:solidFill>
                </a:rPr>
                <a:t> </a:t>
              </a:r>
              <a:r>
                <a:rPr dirty="0">
                  <a:solidFill>
                    <a:srgbClr val="FFFFFF"/>
                  </a:solidFill>
                </a:rPr>
                <a:t>($6</a:t>
              </a:r>
              <a:r>
                <a:rPr lang="en-US" dirty="0">
                  <a:solidFill>
                    <a:srgbClr val="FFFFFF"/>
                  </a:solidFill>
                </a:rPr>
                <a:t>,</a:t>
              </a:r>
              <a:r>
                <a:rPr dirty="0">
                  <a:solidFill>
                    <a:srgbClr val="FFFFFF"/>
                  </a:solidFill>
                </a:rPr>
                <a:t>000 plus $1</a:t>
              </a:r>
              <a:r>
                <a:rPr lang="en-US" dirty="0">
                  <a:solidFill>
                    <a:srgbClr val="FFFFFF"/>
                  </a:solidFill>
                </a:rPr>
                <a:t>,</a:t>
              </a:r>
              <a:r>
                <a:rPr dirty="0">
                  <a:solidFill>
                    <a:srgbClr val="FFFFFF"/>
                  </a:solidFill>
                </a:rPr>
                <a:t>000 DED.)</a:t>
              </a:r>
            </a:p>
          </p:txBody>
        </p:sp>
        <p:sp>
          <p:nvSpPr>
            <p:cNvPr id="167" name="Shape 167"/>
            <p:cNvSpPr/>
            <p:nvPr/>
          </p:nvSpPr>
          <p:spPr>
            <a:xfrm>
              <a:off x="0" y="2068811"/>
              <a:ext cx="5676900" cy="6565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1800">
                  <a:latin typeface="Capitals"/>
                  <a:ea typeface="Capitals"/>
                  <a:cs typeface="Capitals"/>
                  <a:sym typeface="Capitals"/>
                </a:defRPr>
              </a:lvl1pPr>
            </a:lstStyle>
            <a:p>
              <a:r>
                <a:rPr dirty="0"/>
                <a:t>You </a:t>
              </a:r>
              <a:r>
                <a:rPr lang="en-US" dirty="0"/>
                <a:t>g</a:t>
              </a:r>
              <a:r>
                <a:rPr dirty="0"/>
                <a:t>et the $10,000 </a:t>
              </a:r>
              <a:endParaRPr lang="en-US" dirty="0"/>
            </a:p>
            <a:p>
              <a:r>
                <a:rPr lang="en-US" dirty="0"/>
                <a:t>Your Company</a:t>
              </a:r>
              <a:r>
                <a:rPr dirty="0"/>
                <a:t> roof that you </a:t>
              </a:r>
              <a:r>
                <a:rPr lang="en-US" dirty="0"/>
                <a:t>deserved!</a:t>
              </a:r>
              <a:endParaRPr dirty="0"/>
            </a:p>
          </p:txBody>
        </p:sp>
        <p:sp>
          <p:nvSpPr>
            <p:cNvPr id="168" name="Shape 168"/>
            <p:cNvSpPr/>
            <p:nvPr/>
          </p:nvSpPr>
          <p:spPr>
            <a:xfrm>
              <a:off x="0" y="3293160"/>
              <a:ext cx="5676900" cy="3795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1800">
                  <a:solidFill>
                    <a:srgbClr val="FFFFFF"/>
                  </a:solidFill>
                  <a:latin typeface="Capitals"/>
                  <a:ea typeface="Capitals"/>
                  <a:cs typeface="Capitals"/>
                  <a:sym typeface="Capitals"/>
                </a:defRPr>
              </a:lvl1pPr>
            </a:lstStyle>
            <a:p>
              <a:r>
                <a:rPr dirty="0"/>
                <a:t>YOUR OUT OF POCKET EXPENSE = $1</a:t>
              </a:r>
              <a:r>
                <a:rPr lang="en-US" dirty="0"/>
                <a:t>,</a:t>
              </a:r>
              <a:r>
                <a:rPr dirty="0"/>
                <a:t>000</a:t>
              </a:r>
            </a:p>
          </p:txBody>
        </p:sp>
      </p:grpSp>
      <p:pic>
        <p:nvPicPr>
          <p:cNvPr id="26" name="Picture 25">
            <a:extLst>
              <a:ext uri="{FF2B5EF4-FFF2-40B4-BE49-F238E27FC236}">
                <a16:creationId xmlns:a16="http://schemas.microsoft.com/office/drawing/2014/main" id="{DE5FCFF9-1F01-4E10-B97B-89466ED1B9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5395" y="8901986"/>
            <a:ext cx="1443771" cy="737365"/>
          </a:xfrm>
          <a:prstGeom prst="rect">
            <a:avLst/>
          </a:prstGeom>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53"/>
                                        </p:tgtEl>
                                        <p:attrNameLst>
                                          <p:attrName>style.visibility</p:attrName>
                                        </p:attrNameLst>
                                      </p:cBhvr>
                                      <p:to>
                                        <p:strVal val="visible"/>
                                      </p:to>
                                    </p:set>
                                    <p:anim calcmode="lin" valueType="num">
                                      <p:cBhvr>
                                        <p:cTn id="7" dur="750" fill="hold"/>
                                        <p:tgtEl>
                                          <p:spTgt spid="153"/>
                                        </p:tgtEl>
                                        <p:attrNameLst>
                                          <p:attrName>ppt_x</p:attrName>
                                        </p:attrNameLst>
                                      </p:cBhvr>
                                      <p:tavLst>
                                        <p:tav tm="0">
                                          <p:val>
                                            <p:strVal val="0-#ppt_w/2"/>
                                          </p:val>
                                        </p:tav>
                                        <p:tav tm="100000">
                                          <p:val>
                                            <p:strVal val="#ppt_x"/>
                                          </p:val>
                                        </p:tav>
                                      </p:tavLst>
                                    </p:anim>
                                    <p:anim calcmode="lin" valueType="num">
                                      <p:cBhvr>
                                        <p:cTn id="8" dur="750" fill="hold"/>
                                        <p:tgtEl>
                                          <p:spTgt spid="15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58"/>
                                        </p:tgtEl>
                                        <p:attrNameLst>
                                          <p:attrName>style.visibility</p:attrName>
                                        </p:attrNameLst>
                                      </p:cBhvr>
                                      <p:to>
                                        <p:strVal val="visible"/>
                                      </p:to>
                                    </p:set>
                                    <p:anim calcmode="lin" valueType="num">
                                      <p:cBhvr>
                                        <p:cTn id="13" dur="1000" fill="hold"/>
                                        <p:tgtEl>
                                          <p:spTgt spid="158"/>
                                        </p:tgtEl>
                                        <p:attrNameLst>
                                          <p:attrName>ppt_w</p:attrName>
                                        </p:attrNameLst>
                                      </p:cBhvr>
                                      <p:tavLst>
                                        <p:tav tm="0">
                                          <p:val>
                                            <p:fltVal val="0"/>
                                          </p:val>
                                        </p:tav>
                                        <p:tav tm="100000">
                                          <p:val>
                                            <p:strVal val="#ppt_w"/>
                                          </p:val>
                                        </p:tav>
                                      </p:tavLst>
                                    </p:anim>
                                    <p:anim calcmode="lin" valueType="num">
                                      <p:cBhvr>
                                        <p:cTn id="14" dur="1000" fill="hold"/>
                                        <p:tgtEl>
                                          <p:spTgt spid="15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3" nodeType="clickEffect">
                                  <p:stCondLst>
                                    <p:cond delay="0"/>
                                  </p:stCondLst>
                                  <p:iterate>
                                    <p:tmAbs val="0"/>
                                  </p:iterate>
                                  <p:childTnLst>
                                    <p:set>
                                      <p:cBhvr>
                                        <p:cTn id="18" fill="hold"/>
                                        <p:tgtEl>
                                          <p:spTgt spid="164"/>
                                        </p:tgtEl>
                                        <p:attrNameLst>
                                          <p:attrName>style.visibility</p:attrName>
                                        </p:attrNameLst>
                                      </p:cBhvr>
                                      <p:to>
                                        <p:strVal val="visible"/>
                                      </p:to>
                                    </p:set>
                                    <p:animEffect transition="in" filter="wipe(up)">
                                      <p:cBhvr>
                                        <p:cTn id="19" dur="900"/>
                                        <p:tgtEl>
                                          <p:spTgt spid="164"/>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4" nodeType="clickEffect">
                                  <p:stCondLst>
                                    <p:cond delay="0"/>
                                  </p:stCondLst>
                                  <p:iterate>
                                    <p:tmAbs val="0"/>
                                  </p:iterate>
                                  <p:childTnLst>
                                    <p:set>
                                      <p:cBhvr>
                                        <p:cTn id="23" fill="hold"/>
                                        <p:tgtEl>
                                          <p:spTgt spid="169"/>
                                        </p:tgtEl>
                                        <p:attrNameLst>
                                          <p:attrName>style.visibility</p:attrName>
                                        </p:attrNameLst>
                                      </p:cBhvr>
                                      <p:to>
                                        <p:strVal val="visible"/>
                                      </p:to>
                                    </p:set>
                                    <p:anim calcmode="lin" valueType="num">
                                      <p:cBhvr>
                                        <p:cTn id="24" dur="1000" fill="hold"/>
                                        <p:tgtEl>
                                          <p:spTgt spid="169"/>
                                        </p:tgtEl>
                                        <p:attrNameLst>
                                          <p:attrName>ppt_w</p:attrName>
                                        </p:attrNameLst>
                                      </p:cBhvr>
                                      <p:tavLst>
                                        <p:tav tm="0">
                                          <p:val>
                                            <p:fltVal val="0"/>
                                          </p:val>
                                        </p:tav>
                                        <p:tav tm="100000">
                                          <p:val>
                                            <p:strVal val="#ppt_w"/>
                                          </p:val>
                                        </p:tav>
                                      </p:tavLst>
                                    </p:anim>
                                    <p:anim calcmode="lin" valueType="num">
                                      <p:cBhvr>
                                        <p:cTn id="25" dur="1000" fill="hold"/>
                                        <p:tgtEl>
                                          <p:spTgt spid="1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1" animBg="1" advAuto="0"/>
      <p:bldP spid="158" grpId="2" animBg="1" advAuto="0"/>
      <p:bldP spid="164" grpId="3" animBg="1" advAuto="0"/>
      <p:bldP spid="169" grpId="4"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p:nvPr/>
        </p:nvSpPr>
        <p:spPr>
          <a:xfrm>
            <a:off x="635000" y="4060868"/>
            <a:ext cx="5143500" cy="2228764"/>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lvl1pPr>
              <a:defRPr sz="4200">
                <a:effectLst>
                  <a:outerShdw blurRad="38100" dist="64529" dir="2700000" rotWithShape="0">
                    <a:srgbClr val="000000">
                      <a:alpha val="48275"/>
                    </a:srgbClr>
                  </a:outerShdw>
                </a:effectLst>
                <a:latin typeface="Capitals"/>
                <a:ea typeface="Capitals"/>
                <a:cs typeface="Capitals"/>
                <a:sym typeface="Capitals"/>
              </a:defRPr>
            </a:lvl1pPr>
          </a:lstStyle>
          <a:p>
            <a:r>
              <a:rPr dirty="0"/>
              <a:t>Cheating the Insurance Company</a:t>
            </a:r>
          </a:p>
        </p:txBody>
      </p:sp>
      <p:sp>
        <p:nvSpPr>
          <p:cNvPr id="174" name="Shape 174"/>
          <p:cNvSpPr/>
          <p:nvPr/>
        </p:nvSpPr>
        <p:spPr>
          <a:xfrm>
            <a:off x="7213600" y="4422818"/>
            <a:ext cx="5143500" cy="1504864"/>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lvl1pPr>
              <a:defRPr sz="4200">
                <a:effectLst>
                  <a:outerShdw blurRad="38100" dist="64529" dir="2700000" rotWithShape="0">
                    <a:srgbClr val="000000">
                      <a:alpha val="48275"/>
                    </a:srgbClr>
                  </a:outerShdw>
                </a:effectLst>
                <a:latin typeface="Capitals"/>
                <a:ea typeface="Capitals"/>
                <a:cs typeface="Capitals"/>
                <a:sym typeface="Capitals"/>
              </a:defRPr>
            </a:lvl1pPr>
          </a:lstStyle>
          <a:p>
            <a:r>
              <a:rPr dirty="0"/>
              <a:t>Cheating the Customer</a:t>
            </a:r>
          </a:p>
        </p:txBody>
      </p:sp>
      <p:sp>
        <p:nvSpPr>
          <p:cNvPr id="175" name="Shape 175"/>
          <p:cNvSpPr/>
          <p:nvPr/>
        </p:nvSpPr>
        <p:spPr>
          <a:xfrm>
            <a:off x="2219357" y="163067"/>
            <a:ext cx="8553386" cy="8635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marL="40639" marR="40639" defTabSz="914400">
              <a:buClr>
                <a:srgbClr val="000000"/>
              </a:buClr>
              <a:buFont typeface="Arial"/>
              <a:defRPr sz="4800">
                <a:uFill>
                  <a:solidFill>
                    <a:srgbClr val="FFFFFF"/>
                  </a:solidFill>
                </a:uFill>
                <a:latin typeface="Capitals"/>
                <a:ea typeface="Capitals"/>
                <a:cs typeface="Capitals"/>
                <a:sym typeface="Capitals"/>
              </a:defRPr>
            </a:lvl1pPr>
          </a:lstStyle>
          <a:p>
            <a:r>
              <a:rPr b="1" dirty="0">
                <a:solidFill>
                  <a:schemeClr val="bg1"/>
                </a:solidFill>
              </a:rPr>
              <a:t>What’s the Difference?</a:t>
            </a:r>
          </a:p>
        </p:txBody>
      </p:sp>
      <p:sp>
        <p:nvSpPr>
          <p:cNvPr id="176" name="Shape 176"/>
          <p:cNvSpPr/>
          <p:nvPr/>
        </p:nvSpPr>
        <p:spPr>
          <a:xfrm>
            <a:off x="858606" y="7397253"/>
            <a:ext cx="5143501" cy="748923"/>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lvl1pPr>
              <a:defRPr sz="4200">
                <a:effectLst>
                  <a:outerShdw blurRad="38100" dist="64529" dir="2700000" rotWithShape="0">
                    <a:srgbClr val="000000">
                      <a:alpha val="48275"/>
                    </a:srgbClr>
                  </a:outerShdw>
                </a:effectLst>
                <a:latin typeface="Capitals"/>
                <a:ea typeface="Capitals"/>
                <a:cs typeface="Capitals"/>
                <a:sym typeface="Capitals"/>
              </a:defRPr>
            </a:lvl1pPr>
          </a:lstStyle>
          <a:p>
            <a:r>
              <a:rPr lang="en-US" dirty="0">
                <a:solidFill>
                  <a:schemeClr val="bg1"/>
                </a:solidFill>
              </a:rPr>
              <a:t>KANSAS CITY</a:t>
            </a:r>
            <a:endParaRPr dirty="0">
              <a:solidFill>
                <a:schemeClr val="bg1"/>
              </a:solidFill>
            </a:endParaRPr>
          </a:p>
        </p:txBody>
      </p:sp>
      <p:sp>
        <p:nvSpPr>
          <p:cNvPr id="177" name="Shape 177"/>
          <p:cNvSpPr/>
          <p:nvPr/>
        </p:nvSpPr>
        <p:spPr>
          <a:xfrm>
            <a:off x="7213600" y="7397253"/>
            <a:ext cx="5143500" cy="2041585"/>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lvl1pPr>
              <a:defRPr sz="4200">
                <a:effectLst>
                  <a:outerShdw blurRad="38100" dist="64529" dir="2700000" rotWithShape="0">
                    <a:srgbClr val="000000">
                      <a:alpha val="48275"/>
                    </a:srgbClr>
                  </a:outerShdw>
                </a:effectLst>
                <a:latin typeface="Capitals"/>
                <a:ea typeface="Capitals"/>
                <a:cs typeface="Capitals"/>
                <a:sym typeface="Capitals"/>
              </a:defRPr>
            </a:lvl1pPr>
          </a:lstStyle>
          <a:p>
            <a:r>
              <a:rPr lang="en-US" dirty="0">
                <a:solidFill>
                  <a:srgbClr val="FFC000"/>
                </a:solidFill>
              </a:rPr>
              <a:t>ST. LOUIS</a:t>
            </a:r>
          </a:p>
          <a:p>
            <a:endParaRPr lang="en-US" dirty="0">
              <a:solidFill>
                <a:schemeClr val="tx1"/>
              </a:solidFill>
            </a:endParaRPr>
          </a:p>
          <a:p>
            <a:endParaRPr dirty="0"/>
          </a:p>
        </p:txBody>
      </p:sp>
      <p:pic>
        <p:nvPicPr>
          <p:cNvPr id="2" name="Picture 1"/>
          <p:cNvPicPr>
            <a:picLocks noChangeAspect="1"/>
          </p:cNvPicPr>
          <p:nvPr/>
        </p:nvPicPr>
        <p:blipFill>
          <a:blip r:embed="rId3"/>
          <a:stretch>
            <a:fillRect/>
          </a:stretch>
        </p:blipFill>
        <p:spPr>
          <a:xfrm>
            <a:off x="441434" y="2966134"/>
            <a:ext cx="5500937" cy="4055047"/>
          </a:xfrm>
          <a:prstGeom prst="rect">
            <a:avLst/>
          </a:prstGeom>
        </p:spPr>
      </p:pic>
      <p:pic>
        <p:nvPicPr>
          <p:cNvPr id="4" name="Picture 3"/>
          <p:cNvPicPr>
            <a:picLocks noChangeAspect="1"/>
          </p:cNvPicPr>
          <p:nvPr/>
        </p:nvPicPr>
        <p:blipFill>
          <a:blip r:embed="rId4"/>
          <a:stretch>
            <a:fillRect/>
          </a:stretch>
        </p:blipFill>
        <p:spPr>
          <a:xfrm>
            <a:off x="6670287" y="2966134"/>
            <a:ext cx="5686813" cy="4055047"/>
          </a:xfrm>
          <a:prstGeom prst="rect">
            <a:avLst/>
          </a:prstGeom>
        </p:spPr>
      </p:pic>
      <p:pic>
        <p:nvPicPr>
          <p:cNvPr id="11" name="Picture 10">
            <a:extLst>
              <a:ext uri="{FF2B5EF4-FFF2-40B4-BE49-F238E27FC236}">
                <a16:creationId xmlns:a16="http://schemas.microsoft.com/office/drawing/2014/main" id="{01342476-49B3-46A2-8DF8-21451411AF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176"/>
                                        </p:tgtEl>
                                        <p:attrNameLst>
                                          <p:attrName>style.visibility</p:attrName>
                                        </p:attrNameLst>
                                      </p:cBhvr>
                                      <p:to>
                                        <p:strVal val="visible"/>
                                      </p:to>
                                    </p:set>
                                    <p:anim calcmode="lin" valueType="num">
                                      <p:cBhvr additive="base">
                                        <p:cTn id="14" dur="500" fill="hold"/>
                                        <p:tgtEl>
                                          <p:spTgt spid="176"/>
                                        </p:tgtEl>
                                        <p:attrNameLst>
                                          <p:attrName>ppt_x</p:attrName>
                                        </p:attrNameLst>
                                      </p:cBhvr>
                                      <p:tavLst>
                                        <p:tav tm="0">
                                          <p:val>
                                            <p:strVal val="0-#ppt_w/2"/>
                                          </p:val>
                                        </p:tav>
                                        <p:tav tm="100000">
                                          <p:val>
                                            <p:strVal val="#ppt_x"/>
                                          </p:val>
                                        </p:tav>
                                      </p:tavLst>
                                    </p:anim>
                                    <p:anim calcmode="lin" valueType="num">
                                      <p:cBhvr additive="base">
                                        <p:cTn id="15" dur="500" fill="hold"/>
                                        <p:tgtEl>
                                          <p:spTgt spid="176"/>
                                        </p:tgtEl>
                                        <p:attrNameLst>
                                          <p:attrName>ppt_y</p:attrName>
                                        </p:attrNameLst>
                                      </p:cBhvr>
                                      <p:tavLst>
                                        <p:tav tm="0">
                                          <p:val>
                                            <p:strVal val="#ppt_y"/>
                                          </p:val>
                                        </p:tav>
                                        <p:tav tm="100000">
                                          <p:val>
                                            <p:strVal val="#ppt_y"/>
                                          </p:val>
                                        </p:tav>
                                      </p:tavLst>
                                    </p:anim>
                                  </p:childTnLst>
                                </p:cTn>
                              </p:par>
                              <p:par>
                                <p:cTn id="16" presetID="2" presetClass="entr" presetSubtype="2" fill="hold" grpId="2" nodeType="withEffect">
                                  <p:stCondLst>
                                    <p:cond delay="0"/>
                                  </p:stCondLst>
                                  <p:iterate>
                                    <p:tmAbs val="0"/>
                                  </p:iterate>
                                  <p:childTnLst>
                                    <p:set>
                                      <p:cBhvr>
                                        <p:cTn id="17" fill="hold"/>
                                        <p:tgtEl>
                                          <p:spTgt spid="177"/>
                                        </p:tgtEl>
                                        <p:attrNameLst>
                                          <p:attrName>style.visibility</p:attrName>
                                        </p:attrNameLst>
                                      </p:cBhvr>
                                      <p:to>
                                        <p:strVal val="visible"/>
                                      </p:to>
                                    </p:set>
                                    <p:anim calcmode="lin" valueType="num">
                                      <p:cBhvr>
                                        <p:cTn id="18" dur="500" fill="hold"/>
                                        <p:tgtEl>
                                          <p:spTgt spid="177"/>
                                        </p:tgtEl>
                                        <p:attrNameLst>
                                          <p:attrName>ppt_x</p:attrName>
                                        </p:attrNameLst>
                                      </p:cBhvr>
                                      <p:tavLst>
                                        <p:tav tm="0">
                                          <p:val>
                                            <p:strVal val="1+#ppt_w/2"/>
                                          </p:val>
                                        </p:tav>
                                        <p:tav tm="100000">
                                          <p:val>
                                            <p:strVal val="#ppt_x"/>
                                          </p:val>
                                        </p:tav>
                                      </p:tavLst>
                                    </p:anim>
                                    <p:anim calcmode="lin" valueType="num">
                                      <p:cBhvr>
                                        <p:cTn id="19" dur="500" fill="hold"/>
                                        <p:tgtEl>
                                          <p:spTgt spid="177"/>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1" presetClass="entr" presetSubtype="0" fill="hold" grpId="3" nodeType="afterEffect">
                                  <p:stCondLst>
                                    <p:cond delay="0"/>
                                  </p:stCondLst>
                                  <p:iterate>
                                    <p:tmAbs val="0"/>
                                  </p:iterate>
                                  <p:childTnLst>
                                    <p:set>
                                      <p:cBhvr>
                                        <p:cTn id="22" fill="hold"/>
                                        <p:tgtEl>
                                          <p:spTgt spid="174"/>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173"/>
                                        </p:tgtEl>
                                        <p:attrNameLst>
                                          <p:attrName>style.visibility</p:attrName>
                                        </p:attrNameLst>
                                      </p:cBhvr>
                                      <p:to>
                                        <p:strVal val="visible"/>
                                      </p:to>
                                    </p:set>
                                    <p:animEffect transition="in" filter="fade">
                                      <p:cBhvr>
                                        <p:cTn id="25" dur="500"/>
                                        <p:tgtEl>
                                          <p:spTgt spid="17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par>
                          <p:cTn id="31" fill="hold">
                            <p:stCondLst>
                              <p:cond delay="500"/>
                            </p:stCondLst>
                            <p:childTnLst>
                              <p:par>
                                <p:cTn id="32" presetID="10" presetClass="exit" presetSubtype="0" fill="hold" grpId="1" nodeType="afterEffect">
                                  <p:stCondLst>
                                    <p:cond delay="0"/>
                                  </p:stCondLst>
                                  <p:childTnLst>
                                    <p:animEffect transition="out" filter="fade">
                                      <p:cBhvr>
                                        <p:cTn id="33" dur="500"/>
                                        <p:tgtEl>
                                          <p:spTgt spid="176"/>
                                        </p:tgtEl>
                                      </p:cBhvr>
                                    </p:animEffect>
                                    <p:set>
                                      <p:cBhvr>
                                        <p:cTn id="34" dur="1" fill="hold">
                                          <p:stCondLst>
                                            <p:cond delay="499"/>
                                          </p:stCondLst>
                                        </p:cTn>
                                        <p:tgtEl>
                                          <p:spTgt spid="17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22" presetClass="exit" presetSubtype="8" fill="hold" grpId="8" nodeType="withEffect">
                                  <p:stCondLst>
                                    <p:cond delay="0"/>
                                  </p:stCondLst>
                                  <p:iterate>
                                    <p:tmAbs val="0"/>
                                  </p:iterate>
                                  <p:childTnLst>
                                    <p:animEffect transition="out" filter="wipe(left)">
                                      <p:cBhvr>
                                        <p:cTn id="41" dur="3000" fill="hold"/>
                                        <p:tgtEl>
                                          <p:spTgt spid="177"/>
                                        </p:tgtEl>
                                      </p:cBhvr>
                                    </p:animEffect>
                                    <p:set>
                                      <p:cBhvr>
                                        <p:cTn id="42" fill="hold">
                                          <p:stCondLst>
                                            <p:cond delay="2997"/>
                                          </p:stCondLst>
                                        </p:cTn>
                                        <p:tgtEl>
                                          <p:spTgt spid="1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174" grpId="3" animBg="1" advAuto="0"/>
      <p:bldP spid="176" grpId="0" animBg="1"/>
      <p:bldP spid="176" grpId="1" animBg="1"/>
      <p:bldP spid="177" grpId="2" animBg="1" advAuto="0"/>
      <p:bldP spid="177" grpId="8"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nvSpPr>
        <p:spPr>
          <a:xfrm>
            <a:off x="8120805" y="3667279"/>
            <a:ext cx="4192417" cy="1333698"/>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Capitals"/>
                <a:ea typeface="Capitals"/>
                <a:cs typeface="Capitals"/>
                <a:sym typeface="Capitals"/>
              </a:defRPr>
            </a:lvl1pPr>
          </a:lstStyle>
          <a:p>
            <a:r>
              <a:rPr dirty="0">
                <a:solidFill>
                  <a:schemeClr val="bg1"/>
                </a:solidFill>
              </a:rPr>
              <a:t>Customer Protection Form</a:t>
            </a:r>
          </a:p>
        </p:txBody>
      </p:sp>
      <p:sp>
        <p:nvSpPr>
          <p:cNvPr id="11" name="Rectangle 8"/>
          <p:cNvSpPr>
            <a:spLocks noChangeArrowheads="1"/>
          </p:cNvSpPr>
          <p:nvPr/>
        </p:nvSpPr>
        <p:spPr bwMode="auto">
          <a:xfrm>
            <a:off x="0" y="266699"/>
            <a:ext cx="122265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F495D5CE-27D7-4110-BF76-807DA0E7DA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pic>
        <p:nvPicPr>
          <p:cNvPr id="3" name="Picture 2">
            <a:extLst>
              <a:ext uri="{FF2B5EF4-FFF2-40B4-BE49-F238E27FC236}">
                <a16:creationId xmlns:a16="http://schemas.microsoft.com/office/drawing/2014/main" id="{E39551D4-3F81-47A6-A481-68FA7D308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13" y="149263"/>
            <a:ext cx="7543800" cy="9477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droppedImage.pdf"/>
          <p:cNvPicPr>
            <a:picLocks noChangeAspect="1"/>
          </p:cNvPicPr>
          <p:nvPr/>
        </p:nvPicPr>
        <p:blipFill>
          <a:blip r:embed="rId3">
            <a:extLst/>
          </a:blip>
          <a:stretch>
            <a:fillRect/>
          </a:stretch>
        </p:blipFill>
        <p:spPr>
          <a:xfrm>
            <a:off x="-20667" y="-46028"/>
            <a:ext cx="8855134" cy="9855201"/>
          </a:xfrm>
          <a:prstGeom prst="rect">
            <a:avLst/>
          </a:prstGeom>
          <a:ln w="12700">
            <a:miter lim="400000"/>
          </a:ln>
        </p:spPr>
      </p:pic>
      <p:pic>
        <p:nvPicPr>
          <p:cNvPr id="189" name="droppedImage.pdf"/>
          <p:cNvPicPr>
            <a:picLocks noChangeAspect="1"/>
          </p:cNvPicPr>
          <p:nvPr/>
        </p:nvPicPr>
        <p:blipFill>
          <a:blip r:embed="rId4">
            <a:extLst/>
          </a:blip>
          <a:stretch>
            <a:fillRect/>
          </a:stretch>
        </p:blipFill>
        <p:spPr>
          <a:xfrm>
            <a:off x="-19731" y="-311516"/>
            <a:ext cx="8851901" cy="7634083"/>
          </a:xfrm>
          <a:prstGeom prst="rect">
            <a:avLst/>
          </a:prstGeom>
          <a:ln w="12700">
            <a:miter lim="400000"/>
          </a:ln>
        </p:spPr>
      </p:pic>
      <p:pic>
        <p:nvPicPr>
          <p:cNvPr id="190" name="droppedImage.pdf"/>
          <p:cNvPicPr>
            <a:picLocks noChangeAspect="1"/>
          </p:cNvPicPr>
          <p:nvPr/>
        </p:nvPicPr>
        <p:blipFill>
          <a:blip r:embed="rId5">
            <a:extLst/>
          </a:blip>
          <a:stretch>
            <a:fillRect/>
          </a:stretch>
        </p:blipFill>
        <p:spPr>
          <a:xfrm>
            <a:off x="-133350" y="256311"/>
            <a:ext cx="8966122" cy="5867401"/>
          </a:xfrm>
          <a:prstGeom prst="rect">
            <a:avLst/>
          </a:prstGeom>
          <a:ln w="12700">
            <a:miter lim="400000"/>
          </a:ln>
        </p:spPr>
      </p:pic>
      <p:pic>
        <p:nvPicPr>
          <p:cNvPr id="191" name="droppedImage.pdf"/>
          <p:cNvPicPr>
            <a:picLocks noChangeAspect="1"/>
          </p:cNvPicPr>
          <p:nvPr/>
        </p:nvPicPr>
        <p:blipFill>
          <a:blip r:embed="rId6">
            <a:extLst/>
          </a:blip>
          <a:stretch>
            <a:fillRect/>
          </a:stretch>
        </p:blipFill>
        <p:spPr>
          <a:xfrm>
            <a:off x="4065373" y="5829300"/>
            <a:ext cx="3529228" cy="1346200"/>
          </a:xfrm>
          <a:prstGeom prst="rect">
            <a:avLst/>
          </a:prstGeom>
          <a:ln w="12700">
            <a:miter lim="400000"/>
          </a:ln>
        </p:spPr>
      </p:pic>
      <p:pic>
        <p:nvPicPr>
          <p:cNvPr id="192" name="droppedImage.pdf"/>
          <p:cNvPicPr>
            <a:picLocks noChangeAspect="1"/>
          </p:cNvPicPr>
          <p:nvPr/>
        </p:nvPicPr>
        <p:blipFill>
          <a:blip r:embed="rId7">
            <a:extLst/>
          </a:blip>
          <a:stretch>
            <a:fillRect/>
          </a:stretch>
        </p:blipFill>
        <p:spPr>
          <a:xfrm>
            <a:off x="-25400" y="196850"/>
            <a:ext cx="8869498" cy="6819900"/>
          </a:xfrm>
          <a:prstGeom prst="rect">
            <a:avLst/>
          </a:prstGeom>
          <a:ln w="12700">
            <a:miter lim="400000"/>
          </a:ln>
        </p:spPr>
      </p:pic>
      <p:pic>
        <p:nvPicPr>
          <p:cNvPr id="193" name="droppedImage.pdf"/>
          <p:cNvPicPr>
            <a:picLocks noChangeAspect="1"/>
          </p:cNvPicPr>
          <p:nvPr/>
        </p:nvPicPr>
        <p:blipFill>
          <a:blip r:embed="rId8">
            <a:extLst/>
          </a:blip>
          <a:stretch>
            <a:fillRect/>
          </a:stretch>
        </p:blipFill>
        <p:spPr>
          <a:xfrm>
            <a:off x="787400" y="304800"/>
            <a:ext cx="8074043" cy="3441700"/>
          </a:xfrm>
          <a:prstGeom prst="rect">
            <a:avLst/>
          </a:prstGeom>
          <a:ln w="12700">
            <a:miter lim="400000"/>
          </a:ln>
        </p:spPr>
      </p:pic>
      <p:pic>
        <p:nvPicPr>
          <p:cNvPr id="194" name="droppedImage.pdf"/>
          <p:cNvPicPr>
            <a:picLocks noChangeAspect="1"/>
          </p:cNvPicPr>
          <p:nvPr/>
        </p:nvPicPr>
        <p:blipFill>
          <a:blip r:embed="rId9">
            <a:extLst/>
          </a:blip>
          <a:stretch>
            <a:fillRect/>
          </a:stretch>
        </p:blipFill>
        <p:spPr>
          <a:xfrm>
            <a:off x="-19050" y="257116"/>
            <a:ext cx="8890600" cy="3886201"/>
          </a:xfrm>
          <a:prstGeom prst="rect">
            <a:avLst/>
          </a:prstGeom>
          <a:ln w="12700">
            <a:miter lim="400000"/>
          </a:ln>
        </p:spPr>
      </p:pic>
      <p:sp>
        <p:nvSpPr>
          <p:cNvPr id="195" name="Shape 195"/>
          <p:cNvSpPr/>
          <p:nvPr/>
        </p:nvSpPr>
        <p:spPr>
          <a:xfrm>
            <a:off x="9187105" y="1238295"/>
            <a:ext cx="3560933" cy="3795911"/>
          </a:xfrm>
          <a:prstGeom prst="rect">
            <a:avLst/>
          </a:prstGeom>
          <a:ln w="12700">
            <a:miter lim="400000"/>
          </a:ln>
          <a:effectLst>
            <a:outerShdw blurRad="12700" dist="25400" dir="2700000" rotWithShape="0">
              <a:srgbClr val="CBCBCB"/>
            </a:outerShdw>
          </a:effectLst>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a:latin typeface="Capitals"/>
                <a:ea typeface="Capitals"/>
                <a:cs typeface="Capitals"/>
                <a:sym typeface="Capitals"/>
              </a:defRPr>
            </a:lvl1pPr>
          </a:lstStyle>
          <a:p>
            <a:r>
              <a:rPr dirty="0"/>
              <a:t>Fo</a:t>
            </a:r>
            <a:r>
              <a:rPr lang="en-US" dirty="0"/>
              <a:t>r</a:t>
            </a:r>
            <a:r>
              <a:rPr dirty="0"/>
              <a:t> the Preferred Protection Warranty these products must be used</a:t>
            </a:r>
          </a:p>
        </p:txBody>
      </p:sp>
      <p:sp>
        <p:nvSpPr>
          <p:cNvPr id="196" name="Shape 196"/>
          <p:cNvSpPr/>
          <p:nvPr/>
        </p:nvSpPr>
        <p:spPr>
          <a:xfrm>
            <a:off x="9215839" y="5357144"/>
            <a:ext cx="3632151" cy="482600"/>
          </a:xfrm>
          <a:prstGeom prst="rect">
            <a:avLst/>
          </a:prstGeom>
          <a:ln w="12700">
            <a:miter lim="400000"/>
          </a:ln>
          <a:effectLst>
            <a:outerShdw blurRad="12700" dist="25400" dir="2700000" rotWithShape="0">
              <a:srgbClr val="CBCBCB"/>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400">
                <a:latin typeface="Capitals"/>
                <a:ea typeface="Capitals"/>
                <a:cs typeface="Capitals"/>
                <a:sym typeface="Capitals"/>
              </a:defRPr>
            </a:lvl1pPr>
          </a:lstStyle>
          <a:p>
            <a:r>
              <a:rPr dirty="0"/>
              <a:t>Ice and Water Shield</a:t>
            </a:r>
          </a:p>
        </p:txBody>
      </p:sp>
      <p:sp>
        <p:nvSpPr>
          <p:cNvPr id="197" name="Shape 197"/>
          <p:cNvSpPr/>
          <p:nvPr/>
        </p:nvSpPr>
        <p:spPr>
          <a:xfrm>
            <a:off x="10025036" y="6796177"/>
            <a:ext cx="2111154" cy="441146"/>
          </a:xfrm>
          <a:prstGeom prst="rect">
            <a:avLst/>
          </a:prstGeom>
          <a:ln w="12700">
            <a:miter lim="400000"/>
          </a:ln>
          <a:effectLst>
            <a:outerShdw blurRad="12700" dist="25400" dir="2700000" rotWithShape="0">
              <a:srgbClr val="CBCBCB"/>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400">
                <a:latin typeface="Capitals"/>
                <a:ea typeface="Capitals"/>
                <a:cs typeface="Capitals"/>
                <a:sym typeface="Capitals"/>
              </a:defRPr>
            </a:lvl1pPr>
          </a:lstStyle>
          <a:p>
            <a:r>
              <a:rPr sz="2200" dirty="0"/>
              <a:t>Starter Shingles</a:t>
            </a:r>
          </a:p>
        </p:txBody>
      </p:sp>
      <p:sp>
        <p:nvSpPr>
          <p:cNvPr id="198" name="Shape 198"/>
          <p:cNvSpPr/>
          <p:nvPr/>
        </p:nvSpPr>
        <p:spPr>
          <a:xfrm>
            <a:off x="9454633" y="6261100"/>
            <a:ext cx="3154562" cy="482600"/>
          </a:xfrm>
          <a:prstGeom prst="rect">
            <a:avLst/>
          </a:prstGeom>
          <a:ln w="12700">
            <a:miter lim="400000"/>
          </a:ln>
          <a:effectLst>
            <a:outerShdw blurRad="12700" dist="25400" dir="2700000" rotWithShape="0">
              <a:srgbClr val="CBCBCB"/>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400">
                <a:latin typeface="Capitals"/>
                <a:ea typeface="Capitals"/>
                <a:cs typeface="Capitals"/>
                <a:sym typeface="Capitals"/>
              </a:defRPr>
            </a:lvl1pPr>
          </a:lstStyle>
          <a:p>
            <a:r>
              <a:rPr dirty="0"/>
              <a:t>Premium Shingles</a:t>
            </a:r>
          </a:p>
        </p:txBody>
      </p:sp>
      <p:sp>
        <p:nvSpPr>
          <p:cNvPr id="199" name="Shape 199"/>
          <p:cNvSpPr/>
          <p:nvPr/>
        </p:nvSpPr>
        <p:spPr>
          <a:xfrm>
            <a:off x="8891648" y="5787011"/>
            <a:ext cx="4377930" cy="482600"/>
          </a:xfrm>
          <a:prstGeom prst="rect">
            <a:avLst/>
          </a:prstGeom>
          <a:ln w="12700">
            <a:miter lim="400000"/>
          </a:ln>
          <a:effectLst>
            <a:outerShdw blurRad="12700" dist="25400" dir="2700000" rotWithShape="0">
              <a:srgbClr val="CBCBCB"/>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400">
                <a:latin typeface="Capitals"/>
                <a:ea typeface="Capitals"/>
                <a:cs typeface="Capitals"/>
                <a:sym typeface="Capitals"/>
              </a:defRPr>
            </a:lvl1pPr>
          </a:lstStyle>
          <a:p>
            <a:r>
              <a:rPr dirty="0"/>
              <a:t>Synthetic Underlayment </a:t>
            </a:r>
          </a:p>
        </p:txBody>
      </p:sp>
      <p:sp>
        <p:nvSpPr>
          <p:cNvPr id="200" name="Shape 200"/>
          <p:cNvSpPr/>
          <p:nvPr/>
        </p:nvSpPr>
        <p:spPr>
          <a:xfrm>
            <a:off x="10627111" y="7237323"/>
            <a:ext cx="820738" cy="471924"/>
          </a:xfrm>
          <a:prstGeom prst="rect">
            <a:avLst/>
          </a:prstGeom>
          <a:ln w="12700">
            <a:miter lim="400000"/>
          </a:ln>
          <a:effectLst>
            <a:outerShdw blurRad="12700" dist="25400" dir="2700000" rotWithShape="0">
              <a:srgbClr val="CBCBCB"/>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400">
                <a:latin typeface="Capitals"/>
                <a:ea typeface="Capitals"/>
                <a:cs typeface="Capitals"/>
                <a:sym typeface="Capitals"/>
              </a:defRPr>
            </a:lvl1pPr>
          </a:lstStyle>
          <a:p>
            <a:r>
              <a:rPr dirty="0"/>
              <a:t> Vent</a:t>
            </a:r>
          </a:p>
        </p:txBody>
      </p:sp>
      <p:pic>
        <p:nvPicPr>
          <p:cNvPr id="17" name="Picture 16">
            <a:extLst>
              <a:ext uri="{FF2B5EF4-FFF2-40B4-BE49-F238E27FC236}">
                <a16:creationId xmlns:a16="http://schemas.microsoft.com/office/drawing/2014/main" id="{E6E3F1B9-0A0A-4ABA-A0F1-48494ED673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xit" fill="hold" grpId="1" nodeType="afterEffect">
                                  <p:stCondLst>
                                    <p:cond delay="0"/>
                                  </p:stCondLst>
                                  <p:iterate>
                                    <p:tmAbs val="0"/>
                                  </p:iterate>
                                  <p:childTnLst>
                                    <p:animEffect transition="out" filter="dissolve">
                                      <p:cBhvr>
                                        <p:cTn id="6" dur="1000" fill="hold"/>
                                        <p:tgtEl>
                                          <p:spTgt spid="195"/>
                                        </p:tgtEl>
                                      </p:cBhvr>
                                    </p:animEffect>
                                    <p:set>
                                      <p:cBhvr>
                                        <p:cTn id="7" fill="hold">
                                          <p:stCondLst>
                                            <p:cond delay="999"/>
                                          </p:stCondLst>
                                        </p:cTn>
                                        <p:tgtEl>
                                          <p:spTgt spid="19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89"/>
                                        </p:tgtEl>
                                        <p:attrNameLst>
                                          <p:attrName>style.visibility</p:attrName>
                                        </p:attrNameLst>
                                      </p:cBhvr>
                                      <p:to>
                                        <p:strVal val="visible"/>
                                      </p:to>
                                    </p:set>
                                    <p:animEffect transition="in" filter="dissolve">
                                      <p:cBhvr>
                                        <p:cTn id="12" dur="1500"/>
                                        <p:tgtEl>
                                          <p:spTgt spid="189"/>
                                        </p:tgtEl>
                                      </p:cBhvr>
                                    </p:animEffect>
                                  </p:childTnLst>
                                </p:cTn>
                              </p:par>
                            </p:childTnLst>
                          </p:cTn>
                        </p:par>
                        <p:par>
                          <p:cTn id="13" fill="hold">
                            <p:stCondLst>
                              <p:cond delay="1500"/>
                            </p:stCondLst>
                            <p:childTnLst>
                              <p:par>
                                <p:cTn id="14" presetID="23" presetClass="entr" presetSubtype="32" fill="hold" grpId="3" nodeType="afterEffect">
                                  <p:stCondLst>
                                    <p:cond delay="0"/>
                                  </p:stCondLst>
                                  <p:iterate type="lt">
                                    <p:tmAbs val="0"/>
                                  </p:iterate>
                                  <p:childTnLst>
                                    <p:set>
                                      <p:cBhvr>
                                        <p:cTn id="15" fill="hold"/>
                                        <p:tgtEl>
                                          <p:spTgt spid="196"/>
                                        </p:tgtEl>
                                        <p:attrNameLst>
                                          <p:attrName>style.visibility</p:attrName>
                                        </p:attrNameLst>
                                      </p:cBhvr>
                                      <p:to>
                                        <p:strVal val="visible"/>
                                      </p:to>
                                    </p:set>
                                    <p:anim calcmode="lin" valueType="num">
                                      <p:cBhvr>
                                        <p:cTn id="16" dur="500" fill="hold"/>
                                        <p:tgtEl>
                                          <p:spTgt spid="196"/>
                                        </p:tgtEl>
                                        <p:attrNameLst>
                                          <p:attrName>ppt_w</p:attrName>
                                        </p:attrNameLst>
                                      </p:cBhvr>
                                      <p:tavLst>
                                        <p:tav tm="0">
                                          <p:val>
                                            <p:strVal val="4*#ppt_w"/>
                                          </p:val>
                                        </p:tav>
                                        <p:tav tm="100000">
                                          <p:val>
                                            <p:strVal val="#ppt_w"/>
                                          </p:val>
                                        </p:tav>
                                      </p:tavLst>
                                    </p:anim>
                                    <p:anim calcmode="lin" valueType="num">
                                      <p:cBhvr>
                                        <p:cTn id="17" dur="500" fill="hold"/>
                                        <p:tgtEl>
                                          <p:spTgt spid="196"/>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90"/>
                                        </p:tgtEl>
                                        <p:attrNameLst>
                                          <p:attrName>style.visibility</p:attrName>
                                        </p:attrNameLst>
                                      </p:cBhvr>
                                      <p:to>
                                        <p:strVal val="visible"/>
                                      </p:to>
                                    </p:set>
                                    <p:animEffect transition="in" filter="dissolve">
                                      <p:cBhvr>
                                        <p:cTn id="22" dur="1000"/>
                                        <p:tgtEl>
                                          <p:spTgt spid="190"/>
                                        </p:tgtEl>
                                      </p:cBhvr>
                                    </p:animEffect>
                                  </p:childTnLst>
                                </p:cTn>
                              </p:par>
                            </p:childTnLst>
                          </p:cTn>
                        </p:par>
                        <p:par>
                          <p:cTn id="23" fill="hold">
                            <p:stCondLst>
                              <p:cond delay="1000"/>
                            </p:stCondLst>
                            <p:childTnLst>
                              <p:par>
                                <p:cTn id="24" presetID="23" presetClass="entr" presetSubtype="32" fill="hold" grpId="5" nodeType="afterEffect">
                                  <p:stCondLst>
                                    <p:cond delay="0"/>
                                  </p:stCondLst>
                                  <p:iterate type="lt">
                                    <p:tmAbs val="0"/>
                                  </p:iterate>
                                  <p:childTnLst>
                                    <p:set>
                                      <p:cBhvr>
                                        <p:cTn id="25" fill="hold"/>
                                        <p:tgtEl>
                                          <p:spTgt spid="199"/>
                                        </p:tgtEl>
                                        <p:attrNameLst>
                                          <p:attrName>style.visibility</p:attrName>
                                        </p:attrNameLst>
                                      </p:cBhvr>
                                      <p:to>
                                        <p:strVal val="visible"/>
                                      </p:to>
                                    </p:set>
                                    <p:anim calcmode="lin" valueType="num">
                                      <p:cBhvr>
                                        <p:cTn id="26" dur="1000" fill="hold"/>
                                        <p:tgtEl>
                                          <p:spTgt spid="199"/>
                                        </p:tgtEl>
                                        <p:attrNameLst>
                                          <p:attrName>ppt_w</p:attrName>
                                        </p:attrNameLst>
                                      </p:cBhvr>
                                      <p:tavLst>
                                        <p:tav tm="0">
                                          <p:val>
                                            <p:strVal val="4*#ppt_w"/>
                                          </p:val>
                                        </p:tav>
                                        <p:tav tm="100000">
                                          <p:val>
                                            <p:strVal val="#ppt_w"/>
                                          </p:val>
                                        </p:tav>
                                      </p:tavLst>
                                    </p:anim>
                                    <p:anim calcmode="lin" valueType="num">
                                      <p:cBhvr>
                                        <p:cTn id="27" dur="1000" fill="hold"/>
                                        <p:tgtEl>
                                          <p:spTgt spid="199"/>
                                        </p:tgtEl>
                                        <p:attrNameLst>
                                          <p:attrName>ppt_h</p:attrName>
                                        </p:attrNameLst>
                                      </p:cBhvr>
                                      <p:tavLst>
                                        <p:tav tm="0">
                                          <p:val>
                                            <p:strVal val="4*#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6" nodeType="clickEffect">
                                  <p:stCondLst>
                                    <p:cond delay="0"/>
                                  </p:stCondLst>
                                  <p:iterate>
                                    <p:tmAbs val="0"/>
                                  </p:iterate>
                                  <p:childTnLst>
                                    <p:set>
                                      <p:cBhvr>
                                        <p:cTn id="31" fill="hold"/>
                                        <p:tgtEl>
                                          <p:spTgt spid="191"/>
                                        </p:tgtEl>
                                        <p:attrNameLst>
                                          <p:attrName>style.visibility</p:attrName>
                                        </p:attrNameLst>
                                      </p:cBhvr>
                                      <p:to>
                                        <p:strVal val="visible"/>
                                      </p:to>
                                    </p:set>
                                    <p:animEffect transition="in" filter="wipe(left)">
                                      <p:cBhvr>
                                        <p:cTn id="32" dur="1000"/>
                                        <p:tgtEl>
                                          <p:spTgt spid="191"/>
                                        </p:tgtEl>
                                      </p:cBhvr>
                                    </p:animEffect>
                                  </p:childTnLst>
                                </p:cTn>
                              </p:par>
                            </p:childTnLst>
                          </p:cTn>
                        </p:par>
                        <p:par>
                          <p:cTn id="33" fill="hold">
                            <p:stCondLst>
                              <p:cond delay="1000"/>
                            </p:stCondLst>
                            <p:childTnLst>
                              <p:par>
                                <p:cTn id="34" presetID="23" presetClass="entr" presetSubtype="32" fill="hold" grpId="7" nodeType="afterEffect">
                                  <p:stCondLst>
                                    <p:cond delay="0"/>
                                  </p:stCondLst>
                                  <p:iterate type="lt">
                                    <p:tmAbs val="0"/>
                                  </p:iterate>
                                  <p:childTnLst>
                                    <p:set>
                                      <p:cBhvr>
                                        <p:cTn id="35" fill="hold"/>
                                        <p:tgtEl>
                                          <p:spTgt spid="197"/>
                                        </p:tgtEl>
                                        <p:attrNameLst>
                                          <p:attrName>style.visibility</p:attrName>
                                        </p:attrNameLst>
                                      </p:cBhvr>
                                      <p:to>
                                        <p:strVal val="visible"/>
                                      </p:to>
                                    </p:set>
                                    <p:anim calcmode="lin" valueType="num">
                                      <p:cBhvr>
                                        <p:cTn id="36" dur="1000" fill="hold"/>
                                        <p:tgtEl>
                                          <p:spTgt spid="197"/>
                                        </p:tgtEl>
                                        <p:attrNameLst>
                                          <p:attrName>ppt_w</p:attrName>
                                        </p:attrNameLst>
                                      </p:cBhvr>
                                      <p:tavLst>
                                        <p:tav tm="0">
                                          <p:val>
                                            <p:strVal val="4*#ppt_w"/>
                                          </p:val>
                                        </p:tav>
                                        <p:tav tm="100000">
                                          <p:val>
                                            <p:strVal val="#ppt_w"/>
                                          </p:val>
                                        </p:tav>
                                      </p:tavLst>
                                    </p:anim>
                                    <p:anim calcmode="lin" valueType="num">
                                      <p:cBhvr>
                                        <p:cTn id="37" dur="1000" fill="hold"/>
                                        <p:tgtEl>
                                          <p:spTgt spid="197"/>
                                        </p:tgtEl>
                                        <p:attrNameLst>
                                          <p:attrName>ppt_h</p:attrName>
                                        </p:attrNameLst>
                                      </p:cBhvr>
                                      <p:tavLst>
                                        <p:tav tm="0">
                                          <p:val>
                                            <p:strVal val="4*#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fill="hold" grpId="8" nodeType="clickEffect">
                                  <p:stCondLst>
                                    <p:cond delay="0"/>
                                  </p:stCondLst>
                                  <p:iterate>
                                    <p:tmAbs val="0"/>
                                  </p:iterate>
                                  <p:childTnLst>
                                    <p:set>
                                      <p:cBhvr>
                                        <p:cTn id="41" fill="hold"/>
                                        <p:tgtEl>
                                          <p:spTgt spid="192"/>
                                        </p:tgtEl>
                                        <p:attrNameLst>
                                          <p:attrName>style.visibility</p:attrName>
                                        </p:attrNameLst>
                                      </p:cBhvr>
                                      <p:to>
                                        <p:strVal val="visible"/>
                                      </p:to>
                                    </p:set>
                                    <p:animEffect transition="in" filter="fade">
                                      <p:cBhvr>
                                        <p:cTn id="42" dur="1000"/>
                                        <p:tgtEl>
                                          <p:spTgt spid="192"/>
                                        </p:tgtEl>
                                      </p:cBhvr>
                                    </p:animEffect>
                                  </p:childTnLst>
                                </p:cTn>
                              </p:par>
                            </p:childTnLst>
                          </p:cTn>
                        </p:par>
                        <p:par>
                          <p:cTn id="43" fill="hold">
                            <p:stCondLst>
                              <p:cond delay="1000"/>
                            </p:stCondLst>
                            <p:childTnLst>
                              <p:par>
                                <p:cTn id="44" presetID="23" presetClass="entr" presetSubtype="32" fill="hold" grpId="9" nodeType="afterEffect">
                                  <p:stCondLst>
                                    <p:cond delay="0"/>
                                  </p:stCondLst>
                                  <p:iterate type="lt">
                                    <p:tmAbs val="0"/>
                                  </p:iterate>
                                  <p:childTnLst>
                                    <p:set>
                                      <p:cBhvr>
                                        <p:cTn id="45" fill="hold"/>
                                        <p:tgtEl>
                                          <p:spTgt spid="198"/>
                                        </p:tgtEl>
                                        <p:attrNameLst>
                                          <p:attrName>style.visibility</p:attrName>
                                        </p:attrNameLst>
                                      </p:cBhvr>
                                      <p:to>
                                        <p:strVal val="visible"/>
                                      </p:to>
                                    </p:set>
                                    <p:anim calcmode="lin" valueType="num">
                                      <p:cBhvr>
                                        <p:cTn id="46" dur="1000" fill="hold"/>
                                        <p:tgtEl>
                                          <p:spTgt spid="198"/>
                                        </p:tgtEl>
                                        <p:attrNameLst>
                                          <p:attrName>ppt_w</p:attrName>
                                        </p:attrNameLst>
                                      </p:cBhvr>
                                      <p:tavLst>
                                        <p:tav tm="0">
                                          <p:val>
                                            <p:strVal val="4*#ppt_w"/>
                                          </p:val>
                                        </p:tav>
                                        <p:tav tm="100000">
                                          <p:val>
                                            <p:strVal val="#ppt_w"/>
                                          </p:val>
                                        </p:tav>
                                      </p:tavLst>
                                    </p:anim>
                                    <p:anim calcmode="lin" valueType="num">
                                      <p:cBhvr>
                                        <p:cTn id="47" dur="1000" fill="hold"/>
                                        <p:tgtEl>
                                          <p:spTgt spid="198"/>
                                        </p:tgtEl>
                                        <p:attrNameLst>
                                          <p:attrName>ppt_h</p:attrName>
                                        </p:attrNameLst>
                                      </p:cBhvr>
                                      <p:tavLst>
                                        <p:tav tm="0">
                                          <p:val>
                                            <p:strVal val="4*#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grpId="10" nodeType="clickEffect">
                                  <p:stCondLst>
                                    <p:cond delay="0"/>
                                  </p:stCondLst>
                                  <p:iterate>
                                    <p:tmAbs val="0"/>
                                  </p:iterate>
                                  <p:childTnLst>
                                    <p:set>
                                      <p:cBhvr>
                                        <p:cTn id="51" fill="hold"/>
                                        <p:tgtEl>
                                          <p:spTgt spid="193"/>
                                        </p:tgtEl>
                                        <p:attrNameLst>
                                          <p:attrName>style.visibility</p:attrName>
                                        </p:attrNameLst>
                                      </p:cBhvr>
                                      <p:to>
                                        <p:strVal val="visible"/>
                                      </p:to>
                                    </p:set>
                                    <p:anim calcmode="lin" valueType="num">
                                      <p:cBhvr>
                                        <p:cTn id="52" dur="1000" fill="hold"/>
                                        <p:tgtEl>
                                          <p:spTgt spid="193"/>
                                        </p:tgtEl>
                                        <p:attrNameLst>
                                          <p:attrName>ppt_x</p:attrName>
                                        </p:attrNameLst>
                                      </p:cBhvr>
                                      <p:tavLst>
                                        <p:tav tm="0">
                                          <p:val>
                                            <p:strVal val="#ppt_x"/>
                                          </p:val>
                                        </p:tav>
                                        <p:tav tm="100000">
                                          <p:val>
                                            <p:strVal val="#ppt_x"/>
                                          </p:val>
                                        </p:tav>
                                      </p:tavLst>
                                    </p:anim>
                                    <p:anim calcmode="lin" valueType="num">
                                      <p:cBhvr>
                                        <p:cTn id="53" dur="1000" fill="hold"/>
                                        <p:tgtEl>
                                          <p:spTgt spid="193"/>
                                        </p:tgtEl>
                                        <p:attrNameLst>
                                          <p:attrName>ppt_y</p:attrName>
                                        </p:attrNameLst>
                                      </p:cBhvr>
                                      <p:tavLst>
                                        <p:tav tm="0">
                                          <p:val>
                                            <p:strVal val="0-#ppt_h/2"/>
                                          </p:val>
                                        </p:tav>
                                        <p:tav tm="100000">
                                          <p:val>
                                            <p:strVal val="#ppt_y"/>
                                          </p:val>
                                        </p:tav>
                                      </p:tavLst>
                                    </p:anim>
                                  </p:childTnLst>
                                </p:cTn>
                              </p:par>
                            </p:childTnLst>
                          </p:cTn>
                        </p:par>
                        <p:par>
                          <p:cTn id="54" fill="hold">
                            <p:stCondLst>
                              <p:cond delay="1000"/>
                            </p:stCondLst>
                            <p:childTnLst>
                              <p:par>
                                <p:cTn id="55" presetID="23" presetClass="entr" presetSubtype="32" fill="hold" grpId="11" nodeType="afterEffect">
                                  <p:stCondLst>
                                    <p:cond delay="0"/>
                                  </p:stCondLst>
                                  <p:iterate type="lt">
                                    <p:tmAbs val="0"/>
                                  </p:iterate>
                                  <p:childTnLst>
                                    <p:set>
                                      <p:cBhvr>
                                        <p:cTn id="56" fill="hold"/>
                                        <p:tgtEl>
                                          <p:spTgt spid="200"/>
                                        </p:tgtEl>
                                        <p:attrNameLst>
                                          <p:attrName>style.visibility</p:attrName>
                                        </p:attrNameLst>
                                      </p:cBhvr>
                                      <p:to>
                                        <p:strVal val="visible"/>
                                      </p:to>
                                    </p:set>
                                    <p:anim calcmode="lin" valueType="num">
                                      <p:cBhvr>
                                        <p:cTn id="57" dur="1000" fill="hold"/>
                                        <p:tgtEl>
                                          <p:spTgt spid="200"/>
                                        </p:tgtEl>
                                        <p:attrNameLst>
                                          <p:attrName>ppt_w</p:attrName>
                                        </p:attrNameLst>
                                      </p:cBhvr>
                                      <p:tavLst>
                                        <p:tav tm="0">
                                          <p:val>
                                            <p:strVal val="4*#ppt_w"/>
                                          </p:val>
                                        </p:tav>
                                        <p:tav tm="100000">
                                          <p:val>
                                            <p:strVal val="#ppt_w"/>
                                          </p:val>
                                        </p:tav>
                                      </p:tavLst>
                                    </p:anim>
                                    <p:anim calcmode="lin" valueType="num">
                                      <p:cBhvr>
                                        <p:cTn id="58" dur="1000" fill="hold"/>
                                        <p:tgtEl>
                                          <p:spTgt spid="200"/>
                                        </p:tgtEl>
                                        <p:attrNameLst>
                                          <p:attrName>ppt_h</p:attrName>
                                        </p:attrNameLst>
                                      </p:cBhvr>
                                      <p:tavLst>
                                        <p:tav tm="0">
                                          <p:val>
                                            <p:strVal val="4*#ppt_h"/>
                                          </p:val>
                                        </p:tav>
                                        <p:tav tm="100000">
                                          <p:val>
                                            <p:strVal val="#ppt_h"/>
                                          </p:val>
                                        </p:tav>
                                      </p:tavLst>
                                    </p:anim>
                                  </p:childTnLst>
                                </p:cTn>
                              </p:par>
                            </p:childTnLst>
                          </p:cTn>
                        </p:par>
                        <p:par>
                          <p:cTn id="59" fill="hold">
                            <p:stCondLst>
                              <p:cond delay="2000"/>
                            </p:stCondLst>
                            <p:childTnLst>
                              <p:par>
                                <p:cTn id="60" presetID="22" presetClass="entr" presetSubtype="8" fill="hold" grpId="12" nodeType="afterEffect">
                                  <p:stCondLst>
                                    <p:cond delay="500"/>
                                  </p:stCondLst>
                                  <p:iterate>
                                    <p:tmAbs val="0"/>
                                  </p:iterate>
                                  <p:childTnLst>
                                    <p:set>
                                      <p:cBhvr>
                                        <p:cTn id="61" fill="hold"/>
                                        <p:tgtEl>
                                          <p:spTgt spid="194"/>
                                        </p:tgtEl>
                                        <p:attrNameLst>
                                          <p:attrName>style.visibility</p:attrName>
                                        </p:attrNameLst>
                                      </p:cBhvr>
                                      <p:to>
                                        <p:strVal val="visible"/>
                                      </p:to>
                                    </p:set>
                                    <p:animEffect transition="in" filter="wipe(left)">
                                      <p:cBhvr>
                                        <p:cTn id="62" dur="1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2" animBg="1" advAuto="0"/>
      <p:bldP spid="190" grpId="4" animBg="1" advAuto="0"/>
      <p:bldP spid="191" grpId="6" animBg="1" advAuto="0"/>
      <p:bldP spid="192" grpId="8" animBg="1" advAuto="0"/>
      <p:bldP spid="193" grpId="10" animBg="1" advAuto="0"/>
      <p:bldP spid="194" grpId="12" animBg="1" advAuto="0"/>
      <p:bldP spid="195" grpId="1" animBg="1" advAuto="0"/>
      <p:bldP spid="196" grpId="3" animBg="1" advAuto="0"/>
      <p:bldP spid="197" grpId="7" animBg="1" advAuto="0"/>
      <p:bldP spid="198" grpId="9" animBg="1" advAuto="0"/>
      <p:bldP spid="199" grpId="5" animBg="1" advAuto="0"/>
      <p:bldP spid="200" grpId="1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p:nvPr/>
        </p:nvSpPr>
        <p:spPr>
          <a:xfrm>
            <a:off x="439173" y="5911850"/>
            <a:ext cx="2667199" cy="7366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Capitals"/>
                <a:ea typeface="Capitals"/>
                <a:cs typeface="Capitals"/>
                <a:sym typeface="Capitals"/>
              </a:defRPr>
            </a:lvl1pPr>
          </a:lstStyle>
          <a:p>
            <a:r>
              <a:t>Oakridge</a:t>
            </a:r>
          </a:p>
        </p:txBody>
      </p:sp>
      <p:sp>
        <p:nvSpPr>
          <p:cNvPr id="205" name="Shape 205"/>
          <p:cNvSpPr/>
          <p:nvPr/>
        </p:nvSpPr>
        <p:spPr>
          <a:xfrm>
            <a:off x="438249" y="7194550"/>
            <a:ext cx="2680346" cy="7366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Capitals"/>
                <a:ea typeface="Capitals"/>
                <a:cs typeface="Capitals"/>
                <a:sym typeface="Capitals"/>
              </a:defRPr>
            </a:lvl1pPr>
          </a:lstStyle>
          <a:p>
            <a:r>
              <a:t>Duration</a:t>
            </a:r>
          </a:p>
        </p:txBody>
      </p:sp>
      <p:sp>
        <p:nvSpPr>
          <p:cNvPr id="206" name="Shape 206"/>
          <p:cNvSpPr/>
          <p:nvPr/>
        </p:nvSpPr>
        <p:spPr>
          <a:xfrm>
            <a:off x="635756" y="4635500"/>
            <a:ext cx="2285331" cy="6731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a:latin typeface="Capitals"/>
                <a:ea typeface="Capitals"/>
                <a:cs typeface="Capitals"/>
                <a:sym typeface="Capitals"/>
              </a:defRPr>
            </a:lvl1pPr>
          </a:lstStyle>
          <a:p>
            <a:r>
              <a:t>Supreme</a:t>
            </a:r>
          </a:p>
        </p:txBody>
      </p:sp>
      <p:sp>
        <p:nvSpPr>
          <p:cNvPr id="207" name="Shape 207"/>
          <p:cNvSpPr/>
          <p:nvPr/>
        </p:nvSpPr>
        <p:spPr>
          <a:xfrm>
            <a:off x="4743288" y="3901766"/>
            <a:ext cx="2689840"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400">
                <a:solidFill>
                  <a:srgbClr val="1B0898"/>
                </a:solidFill>
              </a:defRPr>
            </a:lvl1pPr>
          </a:lstStyle>
          <a:p>
            <a:r>
              <a:rPr dirty="0">
                <a:solidFill>
                  <a:schemeClr val="bg1"/>
                </a:solidFill>
              </a:rPr>
              <a:t>Standard Warranty</a:t>
            </a:r>
          </a:p>
        </p:txBody>
      </p:sp>
      <p:sp>
        <p:nvSpPr>
          <p:cNvPr id="208" name="Shape 208"/>
          <p:cNvSpPr/>
          <p:nvPr/>
        </p:nvSpPr>
        <p:spPr>
          <a:xfrm>
            <a:off x="7985303" y="3529072"/>
            <a:ext cx="3073401" cy="84125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1B0898"/>
                </a:solidFill>
              </a:defRPr>
            </a:lvl1pPr>
          </a:lstStyle>
          <a:p>
            <a:r>
              <a:rPr dirty="0">
                <a:solidFill>
                  <a:schemeClr val="bg1"/>
                </a:solidFill>
              </a:rPr>
              <a:t>Preferred Protection Warranty</a:t>
            </a:r>
          </a:p>
        </p:txBody>
      </p:sp>
      <p:sp>
        <p:nvSpPr>
          <p:cNvPr id="209" name="Shape 209"/>
          <p:cNvSpPr/>
          <p:nvPr/>
        </p:nvSpPr>
        <p:spPr>
          <a:xfrm>
            <a:off x="8061064" y="2551393"/>
            <a:ext cx="410965" cy="685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a:t>+</a:t>
            </a:r>
          </a:p>
        </p:txBody>
      </p:sp>
      <p:pic>
        <p:nvPicPr>
          <p:cNvPr id="210" name="owens-corning.jpg"/>
          <p:cNvPicPr>
            <a:picLocks noChangeAspect="1"/>
          </p:cNvPicPr>
          <p:nvPr/>
        </p:nvPicPr>
        <p:blipFill>
          <a:blip r:embed="rId3">
            <a:extLst/>
          </a:blip>
          <a:stretch>
            <a:fillRect/>
          </a:stretch>
        </p:blipFill>
        <p:spPr>
          <a:xfrm>
            <a:off x="8823877" y="1946622"/>
            <a:ext cx="1584514" cy="1574307"/>
          </a:xfrm>
          <a:prstGeom prst="rect">
            <a:avLst/>
          </a:prstGeom>
          <a:ln w="12700">
            <a:miter lim="400000"/>
          </a:ln>
        </p:spPr>
      </p:pic>
      <p:sp>
        <p:nvSpPr>
          <p:cNvPr id="211" name="Shape 211"/>
          <p:cNvSpPr/>
          <p:nvPr/>
        </p:nvSpPr>
        <p:spPr>
          <a:xfrm>
            <a:off x="5030411" y="4728277"/>
            <a:ext cx="2115618" cy="8001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800" b="1">
                <a:solidFill>
                  <a:srgbClr val="1B0898"/>
                </a:solidFill>
                <a:latin typeface="Marker Felt"/>
                <a:ea typeface="Marker Felt"/>
                <a:cs typeface="Marker Felt"/>
                <a:sym typeface="Marker Felt"/>
              </a:defRPr>
            </a:lvl1pPr>
          </a:lstStyle>
          <a:p>
            <a:r>
              <a:t>5 Years</a:t>
            </a:r>
          </a:p>
        </p:txBody>
      </p:sp>
      <p:sp>
        <p:nvSpPr>
          <p:cNvPr id="212" name="Shape 212"/>
          <p:cNvSpPr/>
          <p:nvPr/>
        </p:nvSpPr>
        <p:spPr>
          <a:xfrm>
            <a:off x="4832293" y="5880569"/>
            <a:ext cx="2511858" cy="8001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800" b="1">
                <a:solidFill>
                  <a:srgbClr val="1B0898"/>
                </a:solidFill>
                <a:latin typeface="Marker Felt"/>
                <a:ea typeface="Marker Felt"/>
                <a:cs typeface="Marker Felt"/>
                <a:sym typeface="Marker Felt"/>
              </a:defRPr>
            </a:lvl1pPr>
          </a:lstStyle>
          <a:p>
            <a:r>
              <a:t>10 Years</a:t>
            </a:r>
          </a:p>
        </p:txBody>
      </p:sp>
      <p:sp>
        <p:nvSpPr>
          <p:cNvPr id="213" name="Shape 213"/>
          <p:cNvSpPr/>
          <p:nvPr/>
        </p:nvSpPr>
        <p:spPr>
          <a:xfrm>
            <a:off x="4832293" y="7042150"/>
            <a:ext cx="2511858" cy="8001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800" b="1">
                <a:solidFill>
                  <a:srgbClr val="1B0898"/>
                </a:solidFill>
                <a:latin typeface="Marker Felt"/>
                <a:ea typeface="Marker Felt"/>
                <a:cs typeface="Marker Felt"/>
                <a:sym typeface="Marker Felt"/>
              </a:defRPr>
            </a:lvl1pPr>
          </a:lstStyle>
          <a:p>
            <a:r>
              <a:t>10 Years</a:t>
            </a:r>
          </a:p>
        </p:txBody>
      </p:sp>
      <p:sp>
        <p:nvSpPr>
          <p:cNvPr id="214" name="Shape 214"/>
          <p:cNvSpPr/>
          <p:nvPr/>
        </p:nvSpPr>
        <p:spPr>
          <a:xfrm>
            <a:off x="8472029" y="7042150"/>
            <a:ext cx="2511858" cy="8001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800" b="1">
                <a:solidFill>
                  <a:srgbClr val="FF2600"/>
                </a:solidFill>
                <a:latin typeface="Marker Felt"/>
                <a:ea typeface="Marker Felt"/>
                <a:cs typeface="Marker Felt"/>
                <a:sym typeface="Marker Felt"/>
              </a:defRPr>
            </a:lvl1pPr>
          </a:lstStyle>
          <a:p>
            <a:r>
              <a:t>50 Years</a:t>
            </a:r>
          </a:p>
        </p:txBody>
      </p:sp>
      <p:sp>
        <p:nvSpPr>
          <p:cNvPr id="215" name="Shape 215"/>
          <p:cNvSpPr/>
          <p:nvPr/>
        </p:nvSpPr>
        <p:spPr>
          <a:xfrm>
            <a:off x="8472029" y="5880100"/>
            <a:ext cx="2511858" cy="8001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800" b="1">
                <a:solidFill>
                  <a:srgbClr val="FF2600"/>
                </a:solidFill>
                <a:latin typeface="Marker Felt"/>
                <a:ea typeface="Marker Felt"/>
                <a:cs typeface="Marker Felt"/>
                <a:sym typeface="Marker Felt"/>
              </a:defRPr>
            </a:lvl1pPr>
          </a:lstStyle>
          <a:p>
            <a:r>
              <a:t>50 Years</a:t>
            </a:r>
          </a:p>
        </p:txBody>
      </p:sp>
      <p:sp>
        <p:nvSpPr>
          <p:cNvPr id="216" name="Shape 216"/>
          <p:cNvSpPr/>
          <p:nvPr/>
        </p:nvSpPr>
        <p:spPr>
          <a:xfrm>
            <a:off x="8472029" y="4718050"/>
            <a:ext cx="2511858" cy="8001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800" b="1">
                <a:solidFill>
                  <a:srgbClr val="FF2600"/>
                </a:solidFill>
                <a:latin typeface="Marker Felt"/>
                <a:ea typeface="Marker Felt"/>
                <a:cs typeface="Marker Felt"/>
                <a:sym typeface="Marker Felt"/>
              </a:defRPr>
            </a:lvl1pPr>
          </a:lstStyle>
          <a:p>
            <a:r>
              <a:t>15 Years</a:t>
            </a:r>
          </a:p>
        </p:txBody>
      </p:sp>
      <p:sp>
        <p:nvSpPr>
          <p:cNvPr id="217" name="Shape 217"/>
          <p:cNvSpPr/>
          <p:nvPr/>
        </p:nvSpPr>
        <p:spPr>
          <a:xfrm>
            <a:off x="2540000" y="651850"/>
            <a:ext cx="7924800" cy="673101"/>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lvl1pPr>
              <a:defRPr sz="3600">
                <a:solidFill>
                  <a:srgbClr val="FFFFFF"/>
                </a:solidFill>
                <a:latin typeface="Capitals"/>
                <a:ea typeface="Capitals"/>
                <a:cs typeface="Capitals"/>
                <a:sym typeface="Capitals"/>
              </a:defRPr>
            </a:lvl1pPr>
          </a:lstStyle>
          <a:p>
            <a:r>
              <a:rPr dirty="0">
                <a:solidFill>
                  <a:schemeClr val="bg1"/>
                </a:solidFill>
              </a:rPr>
              <a:t>Non-Prorated Warranty</a:t>
            </a:r>
          </a:p>
        </p:txBody>
      </p:sp>
      <p:graphicFrame>
        <p:nvGraphicFramePr>
          <p:cNvPr id="218" name="Table 218"/>
          <p:cNvGraphicFramePr/>
          <p:nvPr/>
        </p:nvGraphicFramePr>
        <p:xfrm>
          <a:off x="4625726" y="4386613"/>
          <a:ext cx="6607011" cy="3797298"/>
        </p:xfrm>
        <a:graphic>
          <a:graphicData uri="http://schemas.openxmlformats.org/drawingml/2006/table">
            <a:tbl>
              <a:tblPr>
                <a:tableStyleId>{8F44A2F1-9E1F-4B54-A3A2-5F16C0AD49E2}</a:tableStyleId>
              </a:tblPr>
              <a:tblGrid>
                <a:gridCol w="3288556">
                  <a:extLst>
                    <a:ext uri="{9D8B030D-6E8A-4147-A177-3AD203B41FA5}">
                      <a16:colId xmlns:a16="http://schemas.microsoft.com/office/drawing/2014/main" val="20000"/>
                    </a:ext>
                  </a:extLst>
                </a:gridCol>
                <a:gridCol w="3318455">
                  <a:extLst>
                    <a:ext uri="{9D8B030D-6E8A-4147-A177-3AD203B41FA5}">
                      <a16:colId xmlns:a16="http://schemas.microsoft.com/office/drawing/2014/main" val="20001"/>
                    </a:ext>
                  </a:extLst>
                </a:gridCol>
              </a:tblGrid>
              <a:tr h="1265766">
                <a:tc>
                  <a:txBody>
                    <a:bodyPr/>
                    <a:lstStyle/>
                    <a:p>
                      <a:pPr defTabSz="914400">
                        <a:tabLst>
                          <a:tab pos="914400" algn="l"/>
                        </a:tabLst>
                        <a:defRPr sz="3000"/>
                      </a:pPr>
                      <a:endParaRPr dirty="0"/>
                    </a:p>
                  </a:txBody>
                  <a:tcPr marL="50800" marR="50800" marT="50800" marB="50800" anchor="ctr" horzOverflow="overflow">
                    <a:solidFill>
                      <a:srgbClr val="FF2600">
                        <a:alpha val="0"/>
                      </a:srgbClr>
                    </a:solidFill>
                  </a:tcPr>
                </a:tc>
                <a:tc>
                  <a:txBody>
                    <a:bodyPr/>
                    <a:lstStyle/>
                    <a:p>
                      <a:pPr defTabSz="914400">
                        <a:tabLst>
                          <a:tab pos="914400" algn="l"/>
                        </a:tabLst>
                        <a:defRPr sz="3000"/>
                      </a:pPr>
                      <a:endParaRPr dirty="0"/>
                    </a:p>
                  </a:txBody>
                  <a:tcPr marL="50800" marR="50800" marT="50800" marB="50800" anchor="ctr" horzOverflow="overflow"/>
                </a:tc>
                <a:extLst>
                  <a:ext uri="{0D108BD9-81ED-4DB2-BD59-A6C34878D82A}">
                    <a16:rowId xmlns:a16="http://schemas.microsoft.com/office/drawing/2014/main" val="10000"/>
                  </a:ext>
                </a:extLst>
              </a:tr>
              <a:tr h="1265766">
                <a:tc>
                  <a:txBody>
                    <a:bodyPr/>
                    <a:lstStyle/>
                    <a:p>
                      <a:pPr defTabSz="914400">
                        <a:tabLst>
                          <a:tab pos="914400" algn="l"/>
                        </a:tabLst>
                        <a:defRPr sz="3000"/>
                      </a:pPr>
                      <a:endParaRPr dirty="0"/>
                    </a:p>
                  </a:txBody>
                  <a:tcPr marL="50800" marR="50800" marT="50800" marB="50800" anchor="ctr" horzOverflow="overflow"/>
                </a:tc>
                <a:tc>
                  <a:txBody>
                    <a:bodyPr/>
                    <a:lstStyle/>
                    <a:p>
                      <a:pPr defTabSz="914400">
                        <a:tabLst>
                          <a:tab pos="914400" algn="l"/>
                        </a:tabLst>
                        <a:defRPr sz="3000"/>
                      </a:pPr>
                      <a:endParaRPr dirty="0"/>
                    </a:p>
                  </a:txBody>
                  <a:tcPr marL="50800" marR="50800" marT="50800" marB="50800" anchor="ctr" horzOverflow="overflow"/>
                </a:tc>
                <a:extLst>
                  <a:ext uri="{0D108BD9-81ED-4DB2-BD59-A6C34878D82A}">
                    <a16:rowId xmlns:a16="http://schemas.microsoft.com/office/drawing/2014/main" val="10001"/>
                  </a:ext>
                </a:extLst>
              </a:tr>
              <a:tr h="1265766">
                <a:tc>
                  <a:txBody>
                    <a:bodyPr/>
                    <a:lstStyle/>
                    <a:p>
                      <a:pPr defTabSz="914400">
                        <a:tabLst>
                          <a:tab pos="914400" algn="l"/>
                        </a:tabLst>
                        <a:defRPr sz="3000"/>
                      </a:pPr>
                      <a:endParaRPr dirty="0"/>
                    </a:p>
                  </a:txBody>
                  <a:tcPr marL="50800" marR="50800" marT="50800" marB="50800" anchor="ctr" horzOverflow="overflow"/>
                </a:tc>
                <a:tc>
                  <a:txBody>
                    <a:bodyPr/>
                    <a:lstStyle/>
                    <a:p>
                      <a:pPr defTabSz="914400">
                        <a:tabLst>
                          <a:tab pos="914400" algn="l"/>
                        </a:tabLst>
                        <a:defRPr sz="3000"/>
                      </a:pPr>
                      <a:endParaRPr dirty="0"/>
                    </a:p>
                  </a:txBody>
                  <a:tcPr marL="50800" marR="50800" marT="50800" marB="50800" anchor="ctr" horzOverflow="overflow"/>
                </a:tc>
                <a:extLst>
                  <a:ext uri="{0D108BD9-81ED-4DB2-BD59-A6C34878D82A}">
                    <a16:rowId xmlns:a16="http://schemas.microsoft.com/office/drawing/2014/main" val="10002"/>
                  </a:ext>
                </a:extLst>
              </a:tr>
            </a:tbl>
          </a:graphicData>
        </a:graphic>
      </p:graphicFrame>
      <p:pic>
        <p:nvPicPr>
          <p:cNvPr id="20" name="Picture 19">
            <a:extLst>
              <a:ext uri="{FF2B5EF4-FFF2-40B4-BE49-F238E27FC236}">
                <a16:creationId xmlns:a16="http://schemas.microsoft.com/office/drawing/2014/main" id="{DEE3FED6-7EC3-4B5F-94CA-407E674AFC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pic>
        <p:nvPicPr>
          <p:cNvPr id="21" name="Picture 20">
            <a:extLst>
              <a:ext uri="{FF2B5EF4-FFF2-40B4-BE49-F238E27FC236}">
                <a16:creationId xmlns:a16="http://schemas.microsoft.com/office/drawing/2014/main" id="{4CE2689B-B793-4698-8D5D-1ADDD56FA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212" y="2296454"/>
            <a:ext cx="2045939" cy="1044905"/>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invX="1"/>
      </p:transition>
    </mc:Choice>
    <mc:Choice xmlns="" xmlns:p14="http://schemas.microsoft.com/office/powerpoint/2010/main" Requires="p14">
      <p:transition spd="fast" advClick="1" p14:dur="750">
        <p:wipe dir="l"/>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type="lt">
                                    <p:tmAbs val="0"/>
                                  </p:iterate>
                                  <p:childTnLst>
                                    <p:set>
                                      <p:cBhvr>
                                        <p:cTn id="6" fill="hold"/>
                                        <p:tgtEl>
                                          <p:spTgt spid="211"/>
                                        </p:tgtEl>
                                        <p:attrNameLst>
                                          <p:attrName>style.visibility</p:attrName>
                                        </p:attrNameLst>
                                      </p:cBhvr>
                                      <p:to>
                                        <p:strVal val="visible"/>
                                      </p:to>
                                    </p:set>
                                    <p:anim calcmode="lin" valueType="num">
                                      <p:cBhvr>
                                        <p:cTn id="7" dur="500" fill="hold"/>
                                        <p:tgtEl>
                                          <p:spTgt spid="211"/>
                                        </p:tgtEl>
                                        <p:attrNameLst>
                                          <p:attrName>ppt_w</p:attrName>
                                        </p:attrNameLst>
                                      </p:cBhvr>
                                      <p:tavLst>
                                        <p:tav tm="0">
                                          <p:val>
                                            <p:strVal val="4*#ppt_w"/>
                                          </p:val>
                                        </p:tav>
                                        <p:tav tm="100000">
                                          <p:val>
                                            <p:strVal val="#ppt_w"/>
                                          </p:val>
                                        </p:tav>
                                      </p:tavLst>
                                    </p:anim>
                                    <p:anim calcmode="lin" valueType="num">
                                      <p:cBhvr>
                                        <p:cTn id="8" dur="500" fill="hold"/>
                                        <p:tgtEl>
                                          <p:spTgt spid="211"/>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3" presetClass="entr" presetSubtype="32" fill="hold" grpId="2" nodeType="afterEffect">
                                  <p:stCondLst>
                                    <p:cond delay="0"/>
                                  </p:stCondLst>
                                  <p:iterate type="lt">
                                    <p:tmAbs val="0"/>
                                  </p:iterate>
                                  <p:childTnLst>
                                    <p:set>
                                      <p:cBhvr>
                                        <p:cTn id="11" fill="hold"/>
                                        <p:tgtEl>
                                          <p:spTgt spid="212"/>
                                        </p:tgtEl>
                                        <p:attrNameLst>
                                          <p:attrName>style.visibility</p:attrName>
                                        </p:attrNameLst>
                                      </p:cBhvr>
                                      <p:to>
                                        <p:strVal val="visible"/>
                                      </p:to>
                                    </p:set>
                                    <p:anim calcmode="lin" valueType="num">
                                      <p:cBhvr>
                                        <p:cTn id="12" dur="500" fill="hold"/>
                                        <p:tgtEl>
                                          <p:spTgt spid="212"/>
                                        </p:tgtEl>
                                        <p:attrNameLst>
                                          <p:attrName>ppt_w</p:attrName>
                                        </p:attrNameLst>
                                      </p:cBhvr>
                                      <p:tavLst>
                                        <p:tav tm="0">
                                          <p:val>
                                            <p:strVal val="4*#ppt_w"/>
                                          </p:val>
                                        </p:tav>
                                        <p:tav tm="100000">
                                          <p:val>
                                            <p:strVal val="#ppt_w"/>
                                          </p:val>
                                        </p:tav>
                                      </p:tavLst>
                                    </p:anim>
                                    <p:anim calcmode="lin" valueType="num">
                                      <p:cBhvr>
                                        <p:cTn id="13" dur="500" fill="hold"/>
                                        <p:tgtEl>
                                          <p:spTgt spid="212"/>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23" presetClass="entr" presetSubtype="32" fill="hold" grpId="3" nodeType="afterEffect">
                                  <p:stCondLst>
                                    <p:cond delay="0"/>
                                  </p:stCondLst>
                                  <p:iterate type="lt">
                                    <p:tmAbs val="0"/>
                                  </p:iterate>
                                  <p:childTnLst>
                                    <p:set>
                                      <p:cBhvr>
                                        <p:cTn id="16" fill="hold"/>
                                        <p:tgtEl>
                                          <p:spTgt spid="213"/>
                                        </p:tgtEl>
                                        <p:attrNameLst>
                                          <p:attrName>style.visibility</p:attrName>
                                        </p:attrNameLst>
                                      </p:cBhvr>
                                      <p:to>
                                        <p:strVal val="visible"/>
                                      </p:to>
                                    </p:set>
                                    <p:anim calcmode="lin" valueType="num">
                                      <p:cBhvr>
                                        <p:cTn id="17" dur="500" fill="hold"/>
                                        <p:tgtEl>
                                          <p:spTgt spid="213"/>
                                        </p:tgtEl>
                                        <p:attrNameLst>
                                          <p:attrName>ppt_w</p:attrName>
                                        </p:attrNameLst>
                                      </p:cBhvr>
                                      <p:tavLst>
                                        <p:tav tm="0">
                                          <p:val>
                                            <p:strVal val="4*#ppt_w"/>
                                          </p:val>
                                        </p:tav>
                                        <p:tav tm="100000">
                                          <p:val>
                                            <p:strVal val="#ppt_w"/>
                                          </p:val>
                                        </p:tav>
                                      </p:tavLst>
                                    </p:anim>
                                    <p:anim calcmode="lin" valueType="num">
                                      <p:cBhvr>
                                        <p:cTn id="18" dur="500" fill="hold"/>
                                        <p:tgtEl>
                                          <p:spTgt spid="213"/>
                                        </p:tgtEl>
                                        <p:attrNameLst>
                                          <p:attrName>ppt_h</p:attrName>
                                        </p:attrNameLst>
                                      </p:cBhvr>
                                      <p:tavLst>
                                        <p:tav tm="0">
                                          <p:val>
                                            <p:strVal val="4*#ppt_h"/>
                                          </p:val>
                                        </p:tav>
                                        <p:tav tm="100000">
                                          <p:val>
                                            <p:strVal val="#ppt_h"/>
                                          </p:val>
                                        </p:tav>
                                      </p:tavLst>
                                    </p:anim>
                                  </p:childTnLst>
                                </p:cTn>
                              </p:par>
                            </p:childTnLst>
                          </p:cTn>
                        </p:par>
                        <p:par>
                          <p:cTn id="19" fill="hold">
                            <p:stCondLst>
                              <p:cond delay="1500"/>
                            </p:stCondLst>
                            <p:childTnLst>
                              <p:par>
                                <p:cTn id="20" presetID="23" presetClass="entr" presetSubtype="16" fill="hold" grpId="5" nodeType="afterEffect">
                                  <p:stCondLst>
                                    <p:cond delay="0"/>
                                  </p:stCondLst>
                                  <p:iterate>
                                    <p:tmAbs val="0"/>
                                  </p:iterate>
                                  <p:childTnLst>
                                    <p:set>
                                      <p:cBhvr>
                                        <p:cTn id="21" fill="hold"/>
                                        <p:tgtEl>
                                          <p:spTgt spid="209"/>
                                        </p:tgtEl>
                                        <p:attrNameLst>
                                          <p:attrName>style.visibility</p:attrName>
                                        </p:attrNameLst>
                                      </p:cBhvr>
                                      <p:to>
                                        <p:strVal val="visible"/>
                                      </p:to>
                                    </p:set>
                                    <p:anim calcmode="lin" valueType="num">
                                      <p:cBhvr>
                                        <p:cTn id="22" dur="250" fill="hold"/>
                                        <p:tgtEl>
                                          <p:spTgt spid="209"/>
                                        </p:tgtEl>
                                        <p:attrNameLst>
                                          <p:attrName>ppt_w</p:attrName>
                                        </p:attrNameLst>
                                      </p:cBhvr>
                                      <p:tavLst>
                                        <p:tav tm="0">
                                          <p:val>
                                            <p:fltVal val="0"/>
                                          </p:val>
                                        </p:tav>
                                        <p:tav tm="100000">
                                          <p:val>
                                            <p:strVal val="#ppt_w"/>
                                          </p:val>
                                        </p:tav>
                                      </p:tavLst>
                                    </p:anim>
                                    <p:anim calcmode="lin" valueType="num">
                                      <p:cBhvr>
                                        <p:cTn id="23" dur="250" fill="hold"/>
                                        <p:tgtEl>
                                          <p:spTgt spid="209"/>
                                        </p:tgtEl>
                                        <p:attrNameLst>
                                          <p:attrName>ppt_h</p:attrName>
                                        </p:attrNameLst>
                                      </p:cBhvr>
                                      <p:tavLst>
                                        <p:tav tm="0">
                                          <p:val>
                                            <p:fltVal val="0"/>
                                          </p:val>
                                        </p:tav>
                                        <p:tav tm="100000">
                                          <p:val>
                                            <p:strVal val="#ppt_h"/>
                                          </p:val>
                                        </p:tav>
                                      </p:tavLst>
                                    </p:anim>
                                  </p:childTnLst>
                                </p:cTn>
                              </p:par>
                            </p:childTnLst>
                          </p:cTn>
                        </p:par>
                        <p:par>
                          <p:cTn id="24" fill="hold">
                            <p:stCondLst>
                              <p:cond delay="1750"/>
                            </p:stCondLst>
                            <p:childTnLst>
                              <p:par>
                                <p:cTn id="25" presetID="23" presetClass="entr" presetSubtype="16" fill="hold" grpId="6" nodeType="afterEffect">
                                  <p:stCondLst>
                                    <p:cond delay="0"/>
                                  </p:stCondLst>
                                  <p:iterate>
                                    <p:tmAbs val="0"/>
                                  </p:iterate>
                                  <p:childTnLst>
                                    <p:set>
                                      <p:cBhvr>
                                        <p:cTn id="26" fill="hold"/>
                                        <p:tgtEl>
                                          <p:spTgt spid="210"/>
                                        </p:tgtEl>
                                        <p:attrNameLst>
                                          <p:attrName>style.visibility</p:attrName>
                                        </p:attrNameLst>
                                      </p:cBhvr>
                                      <p:to>
                                        <p:strVal val="visible"/>
                                      </p:to>
                                    </p:set>
                                    <p:anim calcmode="lin" valueType="num">
                                      <p:cBhvr>
                                        <p:cTn id="27" dur="250" fill="hold"/>
                                        <p:tgtEl>
                                          <p:spTgt spid="210"/>
                                        </p:tgtEl>
                                        <p:attrNameLst>
                                          <p:attrName>ppt_w</p:attrName>
                                        </p:attrNameLst>
                                      </p:cBhvr>
                                      <p:tavLst>
                                        <p:tav tm="0">
                                          <p:val>
                                            <p:fltVal val="0"/>
                                          </p:val>
                                        </p:tav>
                                        <p:tav tm="100000">
                                          <p:val>
                                            <p:strVal val="#ppt_w"/>
                                          </p:val>
                                        </p:tav>
                                      </p:tavLst>
                                    </p:anim>
                                    <p:anim calcmode="lin" valueType="num">
                                      <p:cBhvr>
                                        <p:cTn id="28" dur="250" fill="hold"/>
                                        <p:tgtEl>
                                          <p:spTgt spid="210"/>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ID="23" presetClass="entr" presetSubtype="16" fill="hold" grpId="7" nodeType="afterEffect">
                                  <p:stCondLst>
                                    <p:cond delay="0"/>
                                  </p:stCondLst>
                                  <p:iterate>
                                    <p:tmAbs val="0"/>
                                  </p:iterate>
                                  <p:childTnLst>
                                    <p:set>
                                      <p:cBhvr>
                                        <p:cTn id="31" fill="hold"/>
                                        <p:tgtEl>
                                          <p:spTgt spid="208"/>
                                        </p:tgtEl>
                                        <p:attrNameLst>
                                          <p:attrName>style.visibility</p:attrName>
                                        </p:attrNameLst>
                                      </p:cBhvr>
                                      <p:to>
                                        <p:strVal val="visible"/>
                                      </p:to>
                                    </p:set>
                                    <p:anim calcmode="lin" valueType="num">
                                      <p:cBhvr>
                                        <p:cTn id="32" dur="250" fill="hold"/>
                                        <p:tgtEl>
                                          <p:spTgt spid="208"/>
                                        </p:tgtEl>
                                        <p:attrNameLst>
                                          <p:attrName>ppt_w</p:attrName>
                                        </p:attrNameLst>
                                      </p:cBhvr>
                                      <p:tavLst>
                                        <p:tav tm="0">
                                          <p:val>
                                            <p:fltVal val="0"/>
                                          </p:val>
                                        </p:tav>
                                        <p:tav tm="100000">
                                          <p:val>
                                            <p:strVal val="#ppt_w"/>
                                          </p:val>
                                        </p:tav>
                                      </p:tavLst>
                                    </p:anim>
                                    <p:anim calcmode="lin" valueType="num">
                                      <p:cBhvr>
                                        <p:cTn id="33" dur="250" fill="hold"/>
                                        <p:tgtEl>
                                          <p:spTgt spid="208"/>
                                        </p:tgtEl>
                                        <p:attrNameLst>
                                          <p:attrName>ppt_h</p:attrName>
                                        </p:attrNameLst>
                                      </p:cBhvr>
                                      <p:tavLst>
                                        <p:tav tm="0">
                                          <p:val>
                                            <p:fltVal val="0"/>
                                          </p:val>
                                        </p:tav>
                                        <p:tav tm="100000">
                                          <p:val>
                                            <p:strVal val="#ppt_h"/>
                                          </p:val>
                                        </p:tav>
                                      </p:tavLst>
                                    </p:anim>
                                  </p:childTnLst>
                                </p:cTn>
                              </p:par>
                            </p:childTnLst>
                          </p:cTn>
                        </p:par>
                        <p:par>
                          <p:cTn id="34" fill="hold">
                            <p:stCondLst>
                              <p:cond delay="2250"/>
                            </p:stCondLst>
                            <p:childTnLst>
                              <p:par>
                                <p:cTn id="35" presetID="22" presetClass="entr" presetSubtype="4" fill="hold" grpId="8" nodeType="afterEffect">
                                  <p:stCondLst>
                                    <p:cond delay="0"/>
                                  </p:stCondLst>
                                  <p:iterate>
                                    <p:tmAbs val="0"/>
                                  </p:iterate>
                                  <p:childTnLst>
                                    <p:set>
                                      <p:cBhvr>
                                        <p:cTn id="36" fill="hold"/>
                                        <p:tgtEl>
                                          <p:spTgt spid="216"/>
                                        </p:tgtEl>
                                        <p:attrNameLst>
                                          <p:attrName>style.visibility</p:attrName>
                                        </p:attrNameLst>
                                      </p:cBhvr>
                                      <p:to>
                                        <p:strVal val="visible"/>
                                      </p:to>
                                    </p:set>
                                    <p:animEffect transition="in" filter="wipe(down)">
                                      <p:cBhvr>
                                        <p:cTn id="37" dur="500"/>
                                        <p:tgtEl>
                                          <p:spTgt spid="216"/>
                                        </p:tgtEl>
                                      </p:cBhvr>
                                    </p:animEffect>
                                  </p:childTnLst>
                                </p:cTn>
                              </p:par>
                            </p:childTnLst>
                          </p:cTn>
                        </p:par>
                        <p:par>
                          <p:cTn id="38" fill="hold">
                            <p:stCondLst>
                              <p:cond delay="2750"/>
                            </p:stCondLst>
                            <p:childTnLst>
                              <p:par>
                                <p:cTn id="39" presetID="22" presetClass="entr" presetSubtype="4" fill="hold" grpId="9" nodeType="afterEffect">
                                  <p:stCondLst>
                                    <p:cond delay="0"/>
                                  </p:stCondLst>
                                  <p:iterate>
                                    <p:tmAbs val="0"/>
                                  </p:iterate>
                                  <p:childTnLst>
                                    <p:set>
                                      <p:cBhvr>
                                        <p:cTn id="40" fill="hold"/>
                                        <p:tgtEl>
                                          <p:spTgt spid="215"/>
                                        </p:tgtEl>
                                        <p:attrNameLst>
                                          <p:attrName>style.visibility</p:attrName>
                                        </p:attrNameLst>
                                      </p:cBhvr>
                                      <p:to>
                                        <p:strVal val="visible"/>
                                      </p:to>
                                    </p:set>
                                    <p:animEffect transition="in" filter="wipe(down)">
                                      <p:cBhvr>
                                        <p:cTn id="41" dur="500"/>
                                        <p:tgtEl>
                                          <p:spTgt spid="215"/>
                                        </p:tgtEl>
                                      </p:cBhvr>
                                    </p:animEffect>
                                  </p:childTnLst>
                                </p:cTn>
                              </p:par>
                            </p:childTnLst>
                          </p:cTn>
                        </p:par>
                        <p:par>
                          <p:cTn id="42" fill="hold">
                            <p:stCondLst>
                              <p:cond delay="3250"/>
                            </p:stCondLst>
                            <p:childTnLst>
                              <p:par>
                                <p:cTn id="43" presetID="22" presetClass="entr" presetSubtype="4" fill="hold" grpId="10" nodeType="afterEffect">
                                  <p:stCondLst>
                                    <p:cond delay="0"/>
                                  </p:stCondLst>
                                  <p:iterate>
                                    <p:tmAbs val="0"/>
                                  </p:iterate>
                                  <p:childTnLst>
                                    <p:set>
                                      <p:cBhvr>
                                        <p:cTn id="44" fill="hold"/>
                                        <p:tgtEl>
                                          <p:spTgt spid="214"/>
                                        </p:tgtEl>
                                        <p:attrNameLst>
                                          <p:attrName>style.visibility</p:attrName>
                                        </p:attrNameLst>
                                      </p:cBhvr>
                                      <p:to>
                                        <p:strVal val="visible"/>
                                      </p:to>
                                    </p:set>
                                    <p:animEffect transition="in" filter="wipe(down)">
                                      <p:cBhvr>
                                        <p:cTn id="45"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7" animBg="1" advAuto="0"/>
      <p:bldP spid="209" grpId="5" animBg="1" advAuto="0"/>
      <p:bldP spid="210" grpId="6" animBg="1" advAuto="0"/>
      <p:bldP spid="211" grpId="1" animBg="1" advAuto="0"/>
      <p:bldP spid="212" grpId="2" animBg="1" advAuto="0"/>
      <p:bldP spid="213" grpId="3" animBg="1" advAuto="0"/>
      <p:bldP spid="214" grpId="10" animBg="1" advAuto="0"/>
      <p:bldP spid="215" grpId="9" animBg="1" advAuto="0"/>
      <p:bldP spid="216" grpId="8"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After roof pic.jpe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226" name="Shape 226"/>
          <p:cNvSpPr/>
          <p:nvPr/>
        </p:nvSpPr>
        <p:spPr>
          <a:xfrm>
            <a:off x="867218" y="396184"/>
            <a:ext cx="2068753"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endParaRPr dirty="0"/>
          </a:p>
        </p:txBody>
      </p:sp>
      <p:sp>
        <p:nvSpPr>
          <p:cNvPr id="227" name="Shape 227"/>
          <p:cNvSpPr/>
          <p:nvPr/>
        </p:nvSpPr>
        <p:spPr>
          <a:xfrm>
            <a:off x="3487754" y="388098"/>
            <a:ext cx="2074465" cy="71814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endParaRPr dirty="0"/>
          </a:p>
        </p:txBody>
      </p:sp>
      <p:pic>
        <p:nvPicPr>
          <p:cNvPr id="9" name="Picture 8">
            <a:extLst>
              <a:ext uri="{FF2B5EF4-FFF2-40B4-BE49-F238E27FC236}">
                <a16:creationId xmlns:a16="http://schemas.microsoft.com/office/drawing/2014/main" id="{4F69EF3A-92CC-4858-A040-6B7E208E98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sp>
        <p:nvSpPr>
          <p:cNvPr id="10" name="Shape 225">
            <a:extLst>
              <a:ext uri="{FF2B5EF4-FFF2-40B4-BE49-F238E27FC236}">
                <a16:creationId xmlns:a16="http://schemas.microsoft.com/office/drawing/2014/main" id="{67F795EA-816C-42FD-96E0-4009C2062CAD}"/>
              </a:ext>
            </a:extLst>
          </p:cNvPr>
          <p:cNvSpPr/>
          <p:nvPr/>
        </p:nvSpPr>
        <p:spPr>
          <a:xfrm>
            <a:off x="457545" y="126975"/>
            <a:ext cx="2888097" cy="987354"/>
          </a:xfrm>
          <a:prstGeom prst="roundRect">
            <a:avLst>
              <a:gd name="adj" fmla="val 19294"/>
            </a:avLst>
          </a:prstGeom>
          <a:solidFill>
            <a:srgbClr val="97CA30"/>
          </a:solidFill>
          <a:ln w="25400">
            <a:solidFill>
              <a:srgbClr val="000000"/>
            </a:solidFill>
            <a:miter lim="400000"/>
          </a:ln>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2" name="Rectangle 1">
            <a:extLst>
              <a:ext uri="{FF2B5EF4-FFF2-40B4-BE49-F238E27FC236}">
                <a16:creationId xmlns:a16="http://schemas.microsoft.com/office/drawing/2014/main" id="{2614FFA6-E573-4027-A747-656092D46819}"/>
              </a:ext>
            </a:extLst>
          </p:cNvPr>
          <p:cNvSpPr/>
          <p:nvPr/>
        </p:nvSpPr>
        <p:spPr>
          <a:xfrm>
            <a:off x="933218" y="266709"/>
            <a:ext cx="1936748" cy="707886"/>
          </a:xfrm>
          <a:prstGeom prst="rect">
            <a:avLst/>
          </a:prstGeom>
        </p:spPr>
        <p:txBody>
          <a:bodyPr wrap="none">
            <a:spAutoFit/>
          </a:bodyPr>
          <a:lstStyle/>
          <a:p>
            <a:r>
              <a:rPr lang="en-US" dirty="0"/>
              <a:t>BEFORE</a:t>
            </a:r>
          </a:p>
        </p:txBody>
      </p:sp>
    </p:spTree>
  </p:cSld>
  <p:clrMapOvr>
    <a:masterClrMapping/>
  </p:clrMapOvr>
  <mc:AlternateContent xmlns:mc="http://schemas.openxmlformats.org/markup-compatibility/2006" xmlns:p14="http://schemas.microsoft.com/office/powerpoint/2010/main">
    <mc:Choice Requires="p14">
      <p:transition spd="slow" p14:dur="1125">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4"/>
                                        </p:tgtEl>
                                        <p:attrNameLst>
                                          <p:attrName>style.visibility</p:attrName>
                                        </p:attrNameLst>
                                      </p:cBhvr>
                                      <p:to>
                                        <p:strVal val="visible"/>
                                      </p:to>
                                    </p:set>
                                    <p:animEffect transition="in" filter="dissolve">
                                      <p:cBhvr>
                                        <p:cTn id="7" dur="3000"/>
                                        <p:tgtEl>
                                          <p:spTgt spid="224"/>
                                        </p:tgtEl>
                                      </p:cBhvr>
                                    </p:animEffect>
                                  </p:childTnLst>
                                </p:cTn>
                              </p:par>
                              <p:par>
                                <p:cTn id="8" presetID="22" presetClass="exit" presetSubtype="8" fill="hold" grpId="2" nodeType="withEffect">
                                  <p:stCondLst>
                                    <p:cond delay="0"/>
                                  </p:stCondLst>
                                  <p:iterate>
                                    <p:tmAbs val="0"/>
                                  </p:iterate>
                                  <p:childTnLst>
                                    <p:animEffect transition="out" filter="wipe(left)">
                                      <p:cBhvr>
                                        <p:cTn id="9" dur="3000" fill="hold"/>
                                        <p:tgtEl>
                                          <p:spTgt spid="226"/>
                                        </p:tgtEl>
                                      </p:cBhvr>
                                    </p:animEffect>
                                    <p:set>
                                      <p:cBhvr>
                                        <p:cTn id="10" fill="hold">
                                          <p:stCondLst>
                                            <p:cond delay="2999"/>
                                          </p:stCondLst>
                                        </p:cTn>
                                        <p:tgtEl>
                                          <p:spTgt spid="226"/>
                                        </p:tgtEl>
                                        <p:attrNameLst>
                                          <p:attrName>style.visibility</p:attrName>
                                        </p:attrNameLst>
                                      </p:cBhvr>
                                      <p:to>
                                        <p:strVal val="hidden"/>
                                      </p:to>
                                    </p:set>
                                  </p:childTnLst>
                                </p:cTn>
                              </p:par>
                              <p:par>
                                <p:cTn id="11" presetID="22" presetClass="entr" presetSubtype="8" fill="hold" grpId="3" nodeType="withEffect">
                                  <p:stCondLst>
                                    <p:cond delay="0"/>
                                  </p:stCondLst>
                                  <p:iterate>
                                    <p:tmAbs val="0"/>
                                  </p:iterate>
                                  <p:childTnLst>
                                    <p:set>
                                      <p:cBhvr>
                                        <p:cTn id="12" fill="hold"/>
                                        <p:tgtEl>
                                          <p:spTgt spid="227"/>
                                        </p:tgtEl>
                                        <p:attrNameLst>
                                          <p:attrName>style.visibility</p:attrName>
                                        </p:attrNameLst>
                                      </p:cBhvr>
                                      <p:to>
                                        <p:strVal val="visible"/>
                                      </p:to>
                                    </p:set>
                                    <p:animEffect transition="in" filter="wipe(left)">
                                      <p:cBhvr>
                                        <p:cTn id="13" dur="10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1" animBg="1" advAuto="0"/>
      <p:bldP spid="226" grpId="2" animBg="1" advAuto="0"/>
      <p:bldP spid="227"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media1.mp4"/>
          <p:cNvPicPr>
            <a:picLocks/>
          </p:cNvPicPr>
          <p:nvPr>
            <a:videoFile r:link="rId2"/>
            <p:extLst>
              <p:ext uri="{DAA4B4D4-6D71-4841-9C94-3DE7FCFB9230}">
                <p14:media xmlns:p14="http://schemas.microsoft.com/office/powerpoint/2010/main" r:embed="rId1"/>
              </p:ext>
            </p:extLst>
          </p:nvPr>
        </p:nvPicPr>
        <p:blipFill rotWithShape="1">
          <a:blip r:embed="rId4">
            <a:extLst/>
          </a:blip>
          <a:srcRect l="11269" t="3250" r="9861" b="8222"/>
          <a:stretch/>
        </p:blipFill>
        <p:spPr>
          <a:xfrm>
            <a:off x="1367076" y="557905"/>
            <a:ext cx="10241280" cy="7772400"/>
          </a:xfrm>
          <a:prstGeom prst="rect">
            <a:avLst/>
          </a:prstGeom>
          <a:ln w="12700">
            <a:solidFill>
              <a:srgbClr val="00B0F0"/>
            </a:solidFill>
            <a:miter lim="400000"/>
          </a:ln>
        </p:spPr>
      </p:pic>
      <p:sp>
        <p:nvSpPr>
          <p:cNvPr id="129" name="Shape 129"/>
          <p:cNvSpPr/>
          <p:nvPr/>
        </p:nvSpPr>
        <p:spPr>
          <a:xfrm>
            <a:off x="4069837" y="9031176"/>
            <a:ext cx="5286857" cy="51809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marR="40639" indent="40639" defTabSz="914400">
              <a:lnSpc>
                <a:spcPct val="150000"/>
              </a:lnSpc>
              <a:defRPr sz="1600">
                <a:solidFill>
                  <a:srgbClr val="948E2E"/>
                </a:solidFill>
                <a:effectLst>
                  <a:outerShdw blurRad="38100" dist="12700" dir="5400000" rotWithShape="0">
                    <a:srgbClr val="000000">
                      <a:alpha val="50000"/>
                    </a:srgbClr>
                  </a:outerShdw>
                </a:effectLst>
                <a:uFill>
                  <a:solidFill>
                    <a:srgbClr val="FF2600"/>
                  </a:solidFill>
                </a:uFill>
                <a:latin typeface="Arial"/>
                <a:ea typeface="Arial"/>
                <a:cs typeface="Arial"/>
                <a:sym typeface="Arial"/>
              </a:defRPr>
            </a:lvl1pPr>
          </a:lstStyle>
          <a:p>
            <a:r>
              <a:rPr sz="2000" dirty="0">
                <a:solidFill>
                  <a:schemeClr val="bg1">
                    <a:lumMod val="95000"/>
                  </a:schemeClr>
                </a:solidFill>
              </a:rPr>
              <a:t>Owens Corning: A Company of Innovation</a:t>
            </a:r>
          </a:p>
        </p:txBody>
      </p:sp>
      <p:sp>
        <p:nvSpPr>
          <p:cNvPr id="130" name="Shape 130"/>
          <p:cNvSpPr/>
          <p:nvPr/>
        </p:nvSpPr>
        <p:spPr>
          <a:xfrm>
            <a:off x="1678887" y="8436141"/>
            <a:ext cx="9617657" cy="5950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R="40639" indent="40639" defTabSz="914400">
              <a:defRPr sz="2200">
                <a:solidFill>
                  <a:srgbClr val="030008"/>
                </a:solidFill>
                <a:uFill>
                  <a:solidFill>
                    <a:srgbClr val="FF2600"/>
                  </a:solidFill>
                </a:uFill>
                <a:latin typeface="Capitals"/>
                <a:ea typeface="Capitals"/>
                <a:cs typeface="Capitals"/>
                <a:sym typeface="Capitals"/>
              </a:defRPr>
            </a:pPr>
            <a:r>
              <a:rPr sz="3200" b="1" dirty="0"/>
              <a:t>1938 - Invented Commercial Fiberglass</a:t>
            </a:r>
            <a:r>
              <a:rPr sz="3200" b="1" baseline="30221" dirty="0"/>
              <a:t>™</a:t>
            </a:r>
          </a:p>
        </p:txBody>
      </p:sp>
      <p:pic>
        <p:nvPicPr>
          <p:cNvPr id="131" name="image8.png"/>
          <p:cNvPicPr>
            <a:picLocks noChangeAspect="1"/>
          </p:cNvPicPr>
          <p:nvPr/>
        </p:nvPicPr>
        <p:blipFill>
          <a:blip r:embed="rId5">
            <a:extLst/>
          </a:blip>
          <a:stretch>
            <a:fillRect/>
          </a:stretch>
        </p:blipFill>
        <p:spPr>
          <a:xfrm>
            <a:off x="9356694" y="5456441"/>
            <a:ext cx="2054836" cy="2873864"/>
          </a:xfrm>
          <a:prstGeom prst="rect">
            <a:avLst/>
          </a:prstGeom>
          <a:ln w="12700">
            <a:miter lim="400000"/>
          </a:ln>
        </p:spPr>
      </p:pic>
    </p:spTree>
    <p:extLst>
      <p:ext uri="{BB962C8B-B14F-4D97-AF65-F5344CB8AC3E}">
        <p14:creationId xmlns:p14="http://schemas.microsoft.com/office/powerpoint/2010/main" val="788899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p:tmAbs val="0"/>
                                  </p:iterate>
                                  <p:childTnLst>
                                    <p:set>
                                      <p:cBhvr>
                                        <p:cTn id="6" fill="hold"/>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fltVal val="0"/>
                                          </p:val>
                                        </p:tav>
                                        <p:tav tm="100000">
                                          <p:val>
                                            <p:strVal val="#ppt_w"/>
                                          </p:val>
                                        </p:tav>
                                      </p:tavLst>
                                    </p:anim>
                                    <p:anim calcmode="lin" valueType="num">
                                      <p:cBhvr>
                                        <p:cTn id="8" dur="500" fill="hold"/>
                                        <p:tgtEl>
                                          <p:spTgt spid="13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6848" fill="hold"/>
                                        <p:tgtEl>
                                          <p:spTgt spid="1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28"/>
                </p:tgtEl>
              </p:cMediaNode>
            </p:video>
          </p:childTnLst>
        </p:cTn>
      </p:par>
    </p:tnLst>
    <p:bldLst>
      <p:bldP spid="130"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Before roof pic.jpeg"/>
          <p:cNvPicPr>
            <a:picLocks noChangeAspect="1"/>
          </p:cNvPicPr>
          <p:nvPr/>
        </p:nvPicPr>
        <p:blipFill>
          <a:blip r:embed="rId3">
            <a:extLst/>
          </a:blip>
          <a:stretch>
            <a:fillRect/>
          </a:stretch>
        </p:blipFill>
        <p:spPr>
          <a:xfrm>
            <a:off x="0" y="-134622"/>
            <a:ext cx="13184296" cy="9888222"/>
          </a:xfrm>
          <a:prstGeom prst="rect">
            <a:avLst/>
          </a:prstGeom>
          <a:ln w="12700">
            <a:miter lim="400000"/>
          </a:ln>
        </p:spPr>
      </p:pic>
      <p:sp>
        <p:nvSpPr>
          <p:cNvPr id="225" name="Shape 225"/>
          <p:cNvSpPr/>
          <p:nvPr/>
        </p:nvSpPr>
        <p:spPr>
          <a:xfrm>
            <a:off x="457545" y="126975"/>
            <a:ext cx="2888097" cy="987354"/>
          </a:xfrm>
          <a:prstGeom prst="roundRect">
            <a:avLst>
              <a:gd name="adj" fmla="val 19294"/>
            </a:avLst>
          </a:prstGeom>
          <a:solidFill>
            <a:srgbClr val="97CA30"/>
          </a:solidFill>
          <a:ln w="25400">
            <a:solidFill>
              <a:srgbClr val="000000"/>
            </a:solidFill>
            <a:miter lim="400000"/>
          </a:ln>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226" name="Shape 226"/>
          <p:cNvSpPr/>
          <p:nvPr/>
        </p:nvSpPr>
        <p:spPr>
          <a:xfrm>
            <a:off x="867218" y="396184"/>
            <a:ext cx="2068753"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endParaRPr dirty="0"/>
          </a:p>
        </p:txBody>
      </p:sp>
      <p:sp>
        <p:nvSpPr>
          <p:cNvPr id="227" name="Shape 227"/>
          <p:cNvSpPr/>
          <p:nvPr/>
        </p:nvSpPr>
        <p:spPr>
          <a:xfrm>
            <a:off x="457545" y="313319"/>
            <a:ext cx="2888097"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r>
              <a:rPr dirty="0"/>
              <a:t>AFTER</a:t>
            </a:r>
          </a:p>
        </p:txBody>
      </p:sp>
      <p:pic>
        <p:nvPicPr>
          <p:cNvPr id="9" name="Picture 8">
            <a:extLst>
              <a:ext uri="{FF2B5EF4-FFF2-40B4-BE49-F238E27FC236}">
                <a16:creationId xmlns:a16="http://schemas.microsoft.com/office/drawing/2014/main" id="{4F69EF3A-92CC-4858-A040-6B7E208E98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7111" y="8393728"/>
            <a:ext cx="2045939" cy="1044905"/>
          </a:xfrm>
          <a:prstGeom prst="rect">
            <a:avLst/>
          </a:prstGeom>
        </p:spPr>
      </p:pic>
    </p:spTree>
    <p:extLst>
      <p:ext uri="{BB962C8B-B14F-4D97-AF65-F5344CB8AC3E}">
        <p14:creationId xmlns:p14="http://schemas.microsoft.com/office/powerpoint/2010/main" val="213724957"/>
      </p:ext>
    </p:extLst>
  </p:cSld>
  <p:clrMapOvr>
    <a:masterClrMapping/>
  </p:clrMapOvr>
  <mc:AlternateContent xmlns:mc="http://schemas.openxmlformats.org/markup-compatibility/2006" xmlns:p14="http://schemas.microsoft.com/office/powerpoint/2010/main">
    <mc:Choice Requires="p14">
      <p:transition spd="slow" p14:dur="1125">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iterate>
                                    <p:tmAbs val="0"/>
                                  </p:iterate>
                                  <p:childTnLst>
                                    <p:animEffect transition="out" filter="wipe(left)">
                                      <p:cBhvr>
                                        <p:cTn id="6" dur="3000" fill="hold"/>
                                        <p:tgtEl>
                                          <p:spTgt spid="226"/>
                                        </p:tgtEl>
                                      </p:cBhvr>
                                    </p:animEffect>
                                    <p:set>
                                      <p:cBhvr>
                                        <p:cTn id="7" fill="hold">
                                          <p:stCondLst>
                                            <p:cond delay="2999"/>
                                          </p:stCondLst>
                                        </p:cTn>
                                        <p:tgtEl>
                                          <p:spTgt spid="226"/>
                                        </p:tgtEl>
                                        <p:attrNameLst>
                                          <p:attrName>style.visibility</p:attrName>
                                        </p:attrNameLst>
                                      </p:cBhvr>
                                      <p:to>
                                        <p:strVal val="hidden"/>
                                      </p:to>
                                    </p:set>
                                  </p:childTnLst>
                                </p:cTn>
                              </p:par>
                              <p:par>
                                <p:cTn id="8" presetID="22" presetClass="entr" presetSubtype="8" fill="hold" grpId="0" nodeType="withEffect">
                                  <p:stCondLst>
                                    <p:cond delay="0"/>
                                  </p:stCondLst>
                                  <p:iterate>
                                    <p:tmAbs val="0"/>
                                  </p:iterate>
                                  <p:childTnLst>
                                    <p:set>
                                      <p:cBhvr>
                                        <p:cTn id="9" fill="hold"/>
                                        <p:tgtEl>
                                          <p:spTgt spid="227"/>
                                        </p:tgtEl>
                                        <p:attrNameLst>
                                          <p:attrName>style.visibility</p:attrName>
                                        </p:attrNameLst>
                                      </p:cBhvr>
                                      <p:to>
                                        <p:strVal val="visible"/>
                                      </p:to>
                                    </p:set>
                                    <p:animEffect transition="in" filter="wipe(left)">
                                      <p:cBhvr>
                                        <p:cTn id="10" dur="10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animBg="1" advAuto="0"/>
      <p:bldP spid="227"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331EF-7562-4E50-A3BB-751213D78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638" y="2230245"/>
            <a:ext cx="10043757" cy="5129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media2.mp4"/>
          <p:cNvPicPr>
            <a:picLocks/>
          </p:cNvPicPr>
          <p:nvPr>
            <a:videoFile r:link="rId2"/>
            <p:extLst>
              <p:ext uri="{DAA4B4D4-6D71-4841-9C94-3DE7FCFB9230}">
                <p14:media xmlns:p14="http://schemas.microsoft.com/office/powerpoint/2010/main" r:embed="rId1"/>
              </p:ext>
            </p:extLst>
          </p:nvPr>
        </p:nvPicPr>
        <p:blipFill rotWithShape="1">
          <a:blip r:embed="rId4">
            <a:extLst/>
          </a:blip>
          <a:srcRect l="11641" t="3468" r="9723" b="7574"/>
          <a:stretch/>
        </p:blipFill>
        <p:spPr>
          <a:xfrm>
            <a:off x="1498821" y="681928"/>
            <a:ext cx="10241280" cy="7040880"/>
          </a:xfrm>
          <a:prstGeom prst="rect">
            <a:avLst/>
          </a:prstGeom>
          <a:ln w="12700">
            <a:miter lim="400000"/>
          </a:ln>
        </p:spPr>
      </p:pic>
      <p:sp>
        <p:nvSpPr>
          <p:cNvPr id="134" name="Shape 134"/>
          <p:cNvSpPr/>
          <p:nvPr/>
        </p:nvSpPr>
        <p:spPr>
          <a:xfrm>
            <a:off x="3086100" y="7993649"/>
            <a:ext cx="6346797" cy="5950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marR="40639" indent="40639" defTabSz="914400">
              <a:defRPr sz="2200">
                <a:solidFill>
                  <a:srgbClr val="030008"/>
                </a:solidFill>
                <a:uFill>
                  <a:solidFill>
                    <a:srgbClr val="FF2600"/>
                  </a:solidFill>
                </a:uFill>
                <a:latin typeface="Capitals"/>
                <a:ea typeface="Capitals"/>
                <a:cs typeface="Capitals"/>
                <a:sym typeface="Capitals"/>
              </a:defRPr>
            </a:lvl1pPr>
          </a:lstStyle>
          <a:p>
            <a:r>
              <a:rPr sz="3200" dirty="0"/>
              <a:t>1953 - Automobile Bodies </a:t>
            </a:r>
          </a:p>
        </p:txBody>
      </p:sp>
      <p:pic>
        <p:nvPicPr>
          <p:cNvPr id="135" name="image8.png"/>
          <p:cNvPicPr>
            <a:picLocks noChangeAspect="1"/>
          </p:cNvPicPr>
          <p:nvPr/>
        </p:nvPicPr>
        <p:blipFill>
          <a:blip r:embed="rId5">
            <a:extLst/>
          </a:blip>
          <a:stretch>
            <a:fillRect/>
          </a:stretch>
        </p:blipFill>
        <p:spPr>
          <a:xfrm>
            <a:off x="9405131" y="4648709"/>
            <a:ext cx="1905600" cy="2665144"/>
          </a:xfrm>
          <a:prstGeom prst="rect">
            <a:avLst/>
          </a:prstGeom>
          <a:ln w="12700">
            <a:miter lim="400000"/>
          </a:ln>
        </p:spPr>
      </p:pic>
      <p:sp>
        <p:nvSpPr>
          <p:cNvPr id="136" name="Shape 136"/>
          <p:cNvSpPr/>
          <p:nvPr/>
        </p:nvSpPr>
        <p:spPr>
          <a:xfrm>
            <a:off x="2092768" y="8588684"/>
            <a:ext cx="8265163" cy="50725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marR="40639" indent="40639" defTabSz="914400">
              <a:lnSpc>
                <a:spcPct val="150000"/>
              </a:lnSpc>
              <a:defRPr sz="1600">
                <a:solidFill>
                  <a:srgbClr val="948E2E"/>
                </a:solidFill>
                <a:effectLst>
                  <a:outerShdw blurRad="38100" dist="12700" dir="5400000" rotWithShape="0">
                    <a:srgbClr val="000000">
                      <a:alpha val="50000"/>
                    </a:srgbClr>
                  </a:outerShdw>
                </a:effectLst>
                <a:uFill>
                  <a:solidFill>
                    <a:srgbClr val="FF2600"/>
                  </a:solidFill>
                </a:uFill>
                <a:latin typeface="Arial"/>
                <a:ea typeface="Arial"/>
                <a:cs typeface="Arial"/>
                <a:sym typeface="Arial"/>
              </a:defRPr>
            </a:lvl1pPr>
          </a:lstStyle>
          <a:p>
            <a:r>
              <a:rPr sz="2000" dirty="0">
                <a:solidFill>
                  <a:schemeClr val="bg1">
                    <a:lumMod val="95000"/>
                  </a:schemeClr>
                </a:solidFill>
              </a:rPr>
              <a:t>Owens Corning: A Company of Innovation</a:t>
            </a:r>
          </a:p>
        </p:txBody>
      </p:sp>
    </p:spTree>
    <p:extLst>
      <p:ext uri="{BB962C8B-B14F-4D97-AF65-F5344CB8AC3E}">
        <p14:creationId xmlns:p14="http://schemas.microsoft.com/office/powerpoint/2010/main" val="537034082"/>
      </p:ext>
    </p:extLst>
  </p:cSld>
  <p:clrMapOvr>
    <a:masterClrMapping/>
  </p:clrMapOvr>
  <mc:AlternateContent xmlns:mc="http://schemas.openxmlformats.org/markup-compatibility/2006" xmlns:p14="http://schemas.microsoft.com/office/powerpoint/2010/main">
    <mc:Choice Requires="p14">
      <p:transition spd="slow" p14:dur="1750">
        <p:wheel spokes="1"/>
      </p:transition>
    </mc:Choice>
    <mc:Fallback xmlns="">
      <p:transition spd="slow">
        <p:wheel spokes="1"/>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4" fill="hold"/>
                                        <p:tgtEl>
                                          <p:spTgt spid="133"/>
                                        </p:tgtEl>
                                      </p:cBhvr>
                                    </p:cmd>
                                  </p:childTnLst>
                                </p:cTn>
                              </p:par>
                              <p:par>
                                <p:cTn id="7" presetID="23" presetClass="entr" presetSubtype="16" fill="hold" grpId="0" nodeType="withEffect">
                                  <p:stCondLst>
                                    <p:cond delay="0"/>
                                  </p:stCondLst>
                                  <p:iterate>
                                    <p:tmAbs val="0"/>
                                  </p:iterate>
                                  <p:childTnLst>
                                    <p:set>
                                      <p:cBhvr>
                                        <p:cTn id="8" fill="hold"/>
                                        <p:tgtEl>
                                          <p:spTgt spid="134"/>
                                        </p:tgtEl>
                                        <p:attrNameLst>
                                          <p:attrName>style.visibility</p:attrName>
                                        </p:attrNameLst>
                                      </p:cBhvr>
                                      <p:to>
                                        <p:strVal val="visible"/>
                                      </p:to>
                                    </p:set>
                                    <p:anim calcmode="lin" valueType="num">
                                      <p:cBhvr>
                                        <p:cTn id="9" dur="500" fill="hold"/>
                                        <p:tgtEl>
                                          <p:spTgt spid="134"/>
                                        </p:tgtEl>
                                        <p:attrNameLst>
                                          <p:attrName>ppt_w</p:attrName>
                                        </p:attrNameLst>
                                      </p:cBhvr>
                                      <p:tavLst>
                                        <p:tav tm="0">
                                          <p:val>
                                            <p:fltVal val="0"/>
                                          </p:val>
                                        </p:tav>
                                        <p:tav tm="100000">
                                          <p:val>
                                            <p:strVal val="#ppt_w"/>
                                          </p:val>
                                        </p:tav>
                                      </p:tavLst>
                                    </p:anim>
                                    <p:anim calcmode="lin" valueType="num">
                                      <p:cBhvr>
                                        <p:cTn id="10" dur="500" fill="hold"/>
                                        <p:tgtEl>
                                          <p:spTgt spid="1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33"/>
                </p:tgtEl>
              </p:cMediaNode>
            </p:video>
          </p:childTnLst>
        </p:cTn>
      </p:par>
    </p:tnLst>
    <p:bldLst>
      <p:bldP spid="134"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media3.mp4"/>
          <p:cNvPicPr>
            <a:picLocks/>
          </p:cNvPicPr>
          <p:nvPr>
            <a:videoFile r:link="rId2"/>
            <p:extLst>
              <p:ext uri="{DAA4B4D4-6D71-4841-9C94-3DE7FCFB9230}">
                <p14:media xmlns:p14="http://schemas.microsoft.com/office/powerpoint/2010/main" r:embed="rId1"/>
              </p:ext>
            </p:extLst>
          </p:nvPr>
        </p:nvPicPr>
        <p:blipFill rotWithShape="1">
          <a:blip r:embed="rId4">
            <a:extLst/>
          </a:blip>
          <a:srcRect l="11568" t="4023" r="9678" b="7472"/>
          <a:stretch/>
        </p:blipFill>
        <p:spPr>
          <a:xfrm>
            <a:off x="1154792" y="867325"/>
            <a:ext cx="10241280" cy="7040880"/>
          </a:xfrm>
          <a:prstGeom prst="rect">
            <a:avLst/>
          </a:prstGeom>
          <a:ln w="12700">
            <a:miter lim="400000"/>
          </a:ln>
        </p:spPr>
      </p:pic>
      <p:sp>
        <p:nvSpPr>
          <p:cNvPr id="139" name="Shape 139"/>
          <p:cNvSpPr/>
          <p:nvPr/>
        </p:nvSpPr>
        <p:spPr>
          <a:xfrm>
            <a:off x="2847561" y="8085639"/>
            <a:ext cx="5408636" cy="5950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marR="40639" indent="40639" defTabSz="914400">
              <a:defRPr sz="2400">
                <a:solidFill>
                  <a:srgbClr val="030008"/>
                </a:solidFill>
                <a:uFill>
                  <a:solidFill>
                    <a:srgbClr val="FF2600"/>
                  </a:solidFill>
                </a:uFill>
                <a:latin typeface="Capitals"/>
                <a:ea typeface="Capitals"/>
                <a:cs typeface="Capitals"/>
                <a:sym typeface="Capitals"/>
              </a:defRPr>
            </a:lvl1pPr>
          </a:lstStyle>
          <a:p>
            <a:r>
              <a:rPr sz="3200" dirty="0"/>
              <a:t>1963 - Space Suits</a:t>
            </a:r>
          </a:p>
        </p:txBody>
      </p:sp>
      <p:pic>
        <p:nvPicPr>
          <p:cNvPr id="140" name="image8.png"/>
          <p:cNvPicPr>
            <a:picLocks noChangeAspect="1"/>
          </p:cNvPicPr>
          <p:nvPr/>
        </p:nvPicPr>
        <p:blipFill>
          <a:blip r:embed="rId5">
            <a:extLst/>
          </a:blip>
          <a:stretch>
            <a:fillRect/>
          </a:stretch>
        </p:blipFill>
        <p:spPr>
          <a:xfrm>
            <a:off x="9355676" y="5233036"/>
            <a:ext cx="1686940" cy="2359329"/>
          </a:xfrm>
          <a:prstGeom prst="rect">
            <a:avLst/>
          </a:prstGeom>
          <a:ln w="12700">
            <a:miter lim="400000"/>
          </a:ln>
        </p:spPr>
      </p:pic>
      <p:sp>
        <p:nvSpPr>
          <p:cNvPr id="141" name="Shape 141"/>
          <p:cNvSpPr/>
          <p:nvPr/>
        </p:nvSpPr>
        <p:spPr>
          <a:xfrm>
            <a:off x="3068221" y="8858108"/>
            <a:ext cx="5426515" cy="56425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marR="40639" indent="40639" defTabSz="914400">
              <a:lnSpc>
                <a:spcPct val="150000"/>
              </a:lnSpc>
              <a:defRPr sz="1600">
                <a:solidFill>
                  <a:srgbClr val="948E2E"/>
                </a:solidFill>
                <a:effectLst>
                  <a:outerShdw blurRad="38100" dist="12700" dir="5400000" rotWithShape="0">
                    <a:srgbClr val="000000">
                      <a:alpha val="50000"/>
                    </a:srgbClr>
                  </a:outerShdw>
                </a:effectLst>
                <a:uFill>
                  <a:solidFill>
                    <a:srgbClr val="FF2600"/>
                  </a:solidFill>
                </a:uFill>
                <a:latin typeface="Arial"/>
                <a:ea typeface="Arial"/>
                <a:cs typeface="Arial"/>
                <a:sym typeface="Arial"/>
              </a:defRPr>
            </a:lvl1pPr>
          </a:lstStyle>
          <a:p>
            <a:r>
              <a:rPr sz="2000" dirty="0">
                <a:solidFill>
                  <a:schemeClr val="bg1">
                    <a:lumMod val="95000"/>
                  </a:schemeClr>
                </a:solidFill>
              </a:rPr>
              <a:t>Owens Corning: A Company of Innovation</a:t>
            </a:r>
          </a:p>
        </p:txBody>
      </p:sp>
    </p:spTree>
    <p:extLst>
      <p:ext uri="{BB962C8B-B14F-4D97-AF65-F5344CB8AC3E}">
        <p14:creationId xmlns:p14="http://schemas.microsoft.com/office/powerpoint/2010/main" val="2500784756"/>
      </p:ext>
    </p:extLst>
  </p:cSld>
  <p:clrMapOvr>
    <a:masterClrMapping/>
  </p:clrMapOvr>
  <mc:AlternateContent xmlns:mc="http://schemas.openxmlformats.org/markup-compatibility/2006" xmlns:p14="http://schemas.microsoft.com/office/powerpoint/2010/main">
    <mc:Choice Requires="p14">
      <p:transition spd="slow" p14:dur="1750">
        <p:wheel spokes="1"/>
      </p:transition>
    </mc:Choice>
    <mc:Fallback xmlns="">
      <p:transition spd="slow">
        <p:wheel spokes="1"/>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39"/>
                                        </p:tgtEl>
                                        <p:attrNameLst>
                                          <p:attrName>style.visibility</p:attrName>
                                        </p:attrNameLst>
                                      </p:cBhvr>
                                      <p:to>
                                        <p:strVal val="visible"/>
                                      </p:to>
                                    </p:set>
                                    <p:anim calcmode="lin" valueType="num">
                                      <p:cBhvr>
                                        <p:cTn id="7" dur="500" fill="hold"/>
                                        <p:tgtEl>
                                          <p:spTgt spid="139"/>
                                        </p:tgtEl>
                                        <p:attrNameLst>
                                          <p:attrName>ppt_w</p:attrName>
                                        </p:attrNameLst>
                                      </p:cBhvr>
                                      <p:tavLst>
                                        <p:tav tm="0">
                                          <p:val>
                                            <p:fltVal val="0"/>
                                          </p:val>
                                        </p:tav>
                                        <p:tav tm="100000">
                                          <p:val>
                                            <p:strVal val="#ppt_w"/>
                                          </p:val>
                                        </p:tav>
                                      </p:tavLst>
                                    </p:anim>
                                    <p:anim calcmode="lin" valueType="num">
                                      <p:cBhvr>
                                        <p:cTn id="8" dur="500" fill="hold"/>
                                        <p:tgtEl>
                                          <p:spTgt spid="1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6848" fill="hold"/>
                                        <p:tgtEl>
                                          <p:spTgt spid="1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38"/>
                </p:tgtEl>
              </p:cMediaNode>
            </p:video>
          </p:childTnLst>
        </p:cTn>
      </p:par>
    </p:tnLst>
    <p:bldLst>
      <p:bldP spid="139"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media4.mp4"/>
          <p:cNvPicPr>
            <a:picLocks/>
          </p:cNvPicPr>
          <p:nvPr>
            <a:videoFile r:link="rId2"/>
            <p:extLst>
              <p:ext uri="{DAA4B4D4-6D71-4841-9C94-3DE7FCFB9230}">
                <p14:media xmlns:p14="http://schemas.microsoft.com/office/powerpoint/2010/main" r:embed="rId1"/>
              </p:ext>
            </p:extLst>
          </p:nvPr>
        </p:nvPicPr>
        <p:blipFill rotWithShape="1">
          <a:blip r:embed="rId4">
            <a:extLst/>
          </a:blip>
          <a:srcRect l="11674" t="2962" r="10036" b="7910"/>
          <a:stretch/>
        </p:blipFill>
        <p:spPr>
          <a:xfrm>
            <a:off x="1029694" y="367349"/>
            <a:ext cx="10881360" cy="7498080"/>
          </a:xfrm>
          <a:prstGeom prst="rect">
            <a:avLst/>
          </a:prstGeom>
          <a:ln w="12700">
            <a:miter lim="400000"/>
          </a:ln>
        </p:spPr>
      </p:pic>
      <p:sp>
        <p:nvSpPr>
          <p:cNvPr id="144" name="Shape 144"/>
          <p:cNvSpPr/>
          <p:nvPr/>
        </p:nvSpPr>
        <p:spPr>
          <a:xfrm>
            <a:off x="2291877" y="8000329"/>
            <a:ext cx="8356994" cy="5950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R="40639" indent="40639" defTabSz="914400">
              <a:defRPr sz="2400">
                <a:solidFill>
                  <a:srgbClr val="030008"/>
                </a:solidFill>
                <a:uFill>
                  <a:solidFill>
                    <a:srgbClr val="FF2600"/>
                  </a:solidFill>
                </a:uFill>
                <a:latin typeface="Capitals"/>
                <a:ea typeface="Capitals"/>
                <a:cs typeface="Capitals"/>
                <a:sym typeface="Capitals"/>
              </a:defRPr>
            </a:pPr>
            <a:r>
              <a:rPr sz="3200" dirty="0"/>
              <a:t>1978 - First Fiberglass</a:t>
            </a:r>
            <a:r>
              <a:rPr sz="3200" baseline="30221" dirty="0"/>
              <a:t>™</a:t>
            </a:r>
            <a:r>
              <a:rPr sz="3200" dirty="0"/>
              <a:t> Shingle</a:t>
            </a:r>
          </a:p>
        </p:txBody>
      </p:sp>
      <p:pic>
        <p:nvPicPr>
          <p:cNvPr id="145" name="image8.png"/>
          <p:cNvPicPr>
            <a:picLocks noChangeAspect="1"/>
          </p:cNvPicPr>
          <p:nvPr/>
        </p:nvPicPr>
        <p:blipFill>
          <a:blip r:embed="rId5">
            <a:extLst/>
          </a:blip>
          <a:stretch>
            <a:fillRect/>
          </a:stretch>
        </p:blipFill>
        <p:spPr>
          <a:xfrm>
            <a:off x="9812826" y="5149519"/>
            <a:ext cx="1739837" cy="2433310"/>
          </a:xfrm>
          <a:prstGeom prst="rect">
            <a:avLst/>
          </a:prstGeom>
          <a:ln w="12700">
            <a:miter lim="400000"/>
          </a:ln>
        </p:spPr>
      </p:pic>
      <p:sp>
        <p:nvSpPr>
          <p:cNvPr id="146" name="Shape 146"/>
          <p:cNvSpPr/>
          <p:nvPr/>
        </p:nvSpPr>
        <p:spPr>
          <a:xfrm>
            <a:off x="3852326" y="8703386"/>
            <a:ext cx="5236096" cy="56425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marR="40639" indent="40639" defTabSz="914400">
              <a:lnSpc>
                <a:spcPct val="150000"/>
              </a:lnSpc>
              <a:defRPr sz="1600">
                <a:solidFill>
                  <a:srgbClr val="948E2E"/>
                </a:solidFill>
                <a:effectLst>
                  <a:outerShdw blurRad="38100" dist="12700" dir="5400000" rotWithShape="0">
                    <a:srgbClr val="000000">
                      <a:alpha val="50000"/>
                    </a:srgbClr>
                  </a:outerShdw>
                </a:effectLst>
                <a:uFill>
                  <a:solidFill>
                    <a:srgbClr val="FF2600"/>
                  </a:solidFill>
                </a:uFill>
                <a:latin typeface="Arial"/>
                <a:ea typeface="Arial"/>
                <a:cs typeface="Arial"/>
                <a:sym typeface="Arial"/>
              </a:defRPr>
            </a:lvl1pPr>
          </a:lstStyle>
          <a:p>
            <a:r>
              <a:rPr sz="2000" dirty="0">
                <a:solidFill>
                  <a:schemeClr val="bg1">
                    <a:lumMod val="95000"/>
                  </a:schemeClr>
                </a:solidFill>
              </a:rPr>
              <a:t>Owens Corning: A Company of Innovation</a:t>
            </a:r>
          </a:p>
        </p:txBody>
      </p:sp>
    </p:spTree>
    <p:extLst>
      <p:ext uri="{BB962C8B-B14F-4D97-AF65-F5344CB8AC3E}">
        <p14:creationId xmlns:p14="http://schemas.microsoft.com/office/powerpoint/2010/main" val="19873507"/>
      </p:ext>
    </p:extLst>
  </p:cSld>
  <p:clrMapOvr>
    <a:masterClrMapping/>
  </p:clrMapOvr>
  <mc:AlternateContent xmlns:mc="http://schemas.openxmlformats.org/markup-compatibility/2006" xmlns:p14="http://schemas.microsoft.com/office/powerpoint/2010/main">
    <mc:Choice Requires="p14">
      <p:transition spd="slow" p14:dur="1750">
        <p:wheel spokes="1"/>
      </p:transition>
    </mc:Choice>
    <mc:Fallback xmlns="">
      <p:transition spd="slow">
        <p:wheel spokes="1"/>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44"/>
                                        </p:tgtEl>
                                        <p:attrNameLst>
                                          <p:attrName>style.visibility</p:attrName>
                                        </p:attrNameLst>
                                      </p:cBhvr>
                                      <p:to>
                                        <p:strVal val="visible"/>
                                      </p:to>
                                    </p:set>
                                    <p:anim calcmode="lin" valueType="num">
                                      <p:cBhvr>
                                        <p:cTn id="7" dur="500" fill="hold"/>
                                        <p:tgtEl>
                                          <p:spTgt spid="144"/>
                                        </p:tgtEl>
                                        <p:attrNameLst>
                                          <p:attrName>ppt_w</p:attrName>
                                        </p:attrNameLst>
                                      </p:cBhvr>
                                      <p:tavLst>
                                        <p:tav tm="0">
                                          <p:val>
                                            <p:fltVal val="0"/>
                                          </p:val>
                                        </p:tav>
                                        <p:tav tm="100000">
                                          <p:val>
                                            <p:strVal val="#ppt_w"/>
                                          </p:val>
                                        </p:tav>
                                      </p:tavLst>
                                    </p:anim>
                                    <p:anim calcmode="lin" valueType="num">
                                      <p:cBhvr>
                                        <p:cTn id="8" dur="500" fill="hold"/>
                                        <p:tgtEl>
                                          <p:spTgt spid="14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6848" fill="hold"/>
                                        <p:tgtEl>
                                          <p:spTgt spid="1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43"/>
                </p:tgtEl>
              </p:cMediaNode>
            </p:video>
          </p:childTnLst>
        </p:cTn>
      </p:par>
    </p:tnLst>
    <p:bldLst>
      <p:bldP spid="144"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p:nvPr/>
        </p:nvSpPr>
        <p:spPr>
          <a:xfrm>
            <a:off x="1696835" y="8004568"/>
            <a:ext cx="8356994" cy="5950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R="40639" indent="40639" defTabSz="914400">
              <a:defRPr sz="2400">
                <a:solidFill>
                  <a:srgbClr val="030008"/>
                </a:solidFill>
                <a:uFill>
                  <a:solidFill>
                    <a:srgbClr val="FF2600"/>
                  </a:solidFill>
                </a:uFill>
                <a:latin typeface="Capitals"/>
                <a:ea typeface="Capitals"/>
                <a:cs typeface="Capitals"/>
                <a:sym typeface="Capitals"/>
              </a:defRPr>
            </a:pPr>
            <a:r>
              <a:rPr lang="en-US" sz="3200" b="1" dirty="0">
                <a:solidFill>
                  <a:schemeClr val="bg1"/>
                </a:solidFill>
                <a:latin typeface="+mj-lt"/>
              </a:rPr>
              <a:t>2014 – iPhone 6 &amp; 6 Plus</a:t>
            </a:r>
            <a:r>
              <a:rPr sz="3200" baseline="30221" dirty="0">
                <a:solidFill>
                  <a:schemeClr val="bg1"/>
                </a:solidFill>
                <a:latin typeface="+mj-lt"/>
              </a:rPr>
              <a:t>™</a:t>
            </a:r>
            <a:r>
              <a:rPr sz="3200" dirty="0">
                <a:solidFill>
                  <a:schemeClr val="bg1"/>
                </a:solidFill>
                <a:latin typeface="+mj-lt"/>
              </a:rPr>
              <a:t> S</a:t>
            </a:r>
            <a:r>
              <a:rPr lang="en-US" sz="3200" dirty="0">
                <a:solidFill>
                  <a:schemeClr val="bg1"/>
                </a:solidFill>
                <a:latin typeface="+mj-lt"/>
              </a:rPr>
              <a:t>-GLASS</a:t>
            </a:r>
            <a:endParaRPr sz="3200" dirty="0">
              <a:solidFill>
                <a:schemeClr val="bg1"/>
              </a:solidFill>
              <a:latin typeface="+mj-lt"/>
            </a:endParaRPr>
          </a:p>
        </p:txBody>
      </p:sp>
      <p:pic>
        <p:nvPicPr>
          <p:cNvPr id="145" name="image8.png"/>
          <p:cNvPicPr>
            <a:picLocks noChangeAspect="1"/>
          </p:cNvPicPr>
          <p:nvPr/>
        </p:nvPicPr>
        <p:blipFill>
          <a:blip r:embed="rId2">
            <a:extLst/>
          </a:blip>
          <a:stretch>
            <a:fillRect/>
          </a:stretch>
        </p:blipFill>
        <p:spPr>
          <a:xfrm>
            <a:off x="10421867" y="5775887"/>
            <a:ext cx="2104383" cy="2943159"/>
          </a:xfrm>
          <a:prstGeom prst="rect">
            <a:avLst/>
          </a:prstGeom>
          <a:ln w="12700">
            <a:miter lim="400000"/>
          </a:ln>
        </p:spPr>
      </p:pic>
      <p:sp>
        <p:nvSpPr>
          <p:cNvPr id="146" name="Shape 146"/>
          <p:cNvSpPr/>
          <p:nvPr/>
        </p:nvSpPr>
        <p:spPr>
          <a:xfrm>
            <a:off x="3395126" y="8719046"/>
            <a:ext cx="5236096" cy="56425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marR="40639" indent="40639" defTabSz="914400">
              <a:lnSpc>
                <a:spcPct val="150000"/>
              </a:lnSpc>
              <a:defRPr sz="1600">
                <a:solidFill>
                  <a:srgbClr val="948E2E"/>
                </a:solidFill>
                <a:effectLst>
                  <a:outerShdw blurRad="38100" dist="12700" dir="5400000" rotWithShape="0">
                    <a:srgbClr val="000000">
                      <a:alpha val="50000"/>
                    </a:srgbClr>
                  </a:outerShdw>
                </a:effectLst>
                <a:uFill>
                  <a:solidFill>
                    <a:srgbClr val="FF2600"/>
                  </a:solidFill>
                </a:uFill>
                <a:latin typeface="Arial"/>
                <a:ea typeface="Arial"/>
                <a:cs typeface="Arial"/>
                <a:sym typeface="Arial"/>
              </a:defRPr>
            </a:lvl1pPr>
          </a:lstStyle>
          <a:p>
            <a:r>
              <a:rPr sz="2000" dirty="0">
                <a:solidFill>
                  <a:schemeClr val="bg1">
                    <a:lumMod val="95000"/>
                  </a:schemeClr>
                </a:solidFill>
              </a:rPr>
              <a:t>Owens Corning: A Company of Innovation</a:t>
            </a:r>
          </a:p>
        </p:txBody>
      </p:sp>
      <p:pic>
        <p:nvPicPr>
          <p:cNvPr id="2" name="Picture 1"/>
          <p:cNvPicPr>
            <a:picLocks noChangeAspect="1"/>
          </p:cNvPicPr>
          <p:nvPr/>
        </p:nvPicPr>
        <p:blipFill rotWithShape="1">
          <a:blip r:embed="rId3"/>
          <a:srcRect l="3030" t="3131" r="2423" b="3131"/>
          <a:stretch/>
        </p:blipFill>
        <p:spPr>
          <a:xfrm>
            <a:off x="1371600" y="1083733"/>
            <a:ext cx="9509760" cy="651422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801" y="1479897"/>
            <a:ext cx="9076266" cy="5191835"/>
          </a:xfrm>
          <a:prstGeom prst="rect">
            <a:avLst/>
          </a:prstGeom>
        </p:spPr>
      </p:pic>
      <p:pic>
        <p:nvPicPr>
          <p:cNvPr id="3" name="Picture 2"/>
          <p:cNvPicPr>
            <a:picLocks noChangeAspect="1"/>
          </p:cNvPicPr>
          <p:nvPr/>
        </p:nvPicPr>
        <p:blipFill>
          <a:blip r:embed="rId5"/>
          <a:stretch>
            <a:fillRect/>
          </a:stretch>
        </p:blipFill>
        <p:spPr>
          <a:xfrm>
            <a:off x="9141828" y="5324587"/>
            <a:ext cx="1280039" cy="1271794"/>
          </a:xfrm>
          <a:prstGeom prst="rect">
            <a:avLst/>
          </a:prstGeom>
        </p:spPr>
      </p:pic>
    </p:spTree>
    <p:extLst>
      <p:ext uri="{BB962C8B-B14F-4D97-AF65-F5344CB8AC3E}">
        <p14:creationId xmlns:p14="http://schemas.microsoft.com/office/powerpoint/2010/main" val="1203020047"/>
      </p:ext>
    </p:extLst>
  </p:cSld>
  <p:clrMapOvr>
    <a:masterClrMapping/>
  </p:clrMapOvr>
  <mc:AlternateContent xmlns:mc="http://schemas.openxmlformats.org/markup-compatibility/2006" xmlns:p14="http://schemas.microsoft.com/office/powerpoint/2010/main">
    <mc:Choice Requires="p14">
      <p:transition spd="slow" p14:dur="1750">
        <p:wheel spokes="1"/>
      </p:transition>
    </mc:Choice>
    <mc:Fallback xmlns="">
      <p:transition spd="slow">
        <p:wheel spokes="1"/>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44"/>
                                        </p:tgtEl>
                                        <p:attrNameLst>
                                          <p:attrName>style.visibility</p:attrName>
                                        </p:attrNameLst>
                                      </p:cBhvr>
                                      <p:to>
                                        <p:strVal val="visible"/>
                                      </p:to>
                                    </p:set>
                                    <p:anim calcmode="lin" valueType="num">
                                      <p:cBhvr>
                                        <p:cTn id="7" dur="500" fill="hold"/>
                                        <p:tgtEl>
                                          <p:spTgt spid="144"/>
                                        </p:tgtEl>
                                        <p:attrNameLst>
                                          <p:attrName>ppt_w</p:attrName>
                                        </p:attrNameLst>
                                      </p:cBhvr>
                                      <p:tavLst>
                                        <p:tav tm="0">
                                          <p:val>
                                            <p:fltVal val="0"/>
                                          </p:val>
                                        </p:tav>
                                        <p:tav tm="100000">
                                          <p:val>
                                            <p:strVal val="#ppt_w"/>
                                          </p:val>
                                        </p:tav>
                                      </p:tavLst>
                                    </p:anim>
                                    <p:anim calcmode="lin" valueType="num">
                                      <p:cBhvr>
                                        <p:cTn id="8" dur="500" fill="hold"/>
                                        <p:tgtEl>
                                          <p:spTgt spid="14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8000" fill="hold"/>
                                        <p:tgtEl>
                                          <p:spTgt spid="7"/>
                                        </p:tgtEl>
                                        <p:attrNameLst>
                                          <p:attrName>ppt_w</p:attrName>
                                        </p:attrNameLst>
                                      </p:cBhvr>
                                      <p:tavLst>
                                        <p:tav tm="0">
                                          <p:val>
                                            <p:fltVal val="0"/>
                                          </p:val>
                                        </p:tav>
                                        <p:tav tm="100000">
                                          <p:val>
                                            <p:strVal val="#ppt_w"/>
                                          </p:val>
                                        </p:tav>
                                      </p:tavLst>
                                    </p:anim>
                                    <p:anim calcmode="lin" valueType="num">
                                      <p:cBhvr>
                                        <p:cTn id="13" dur="8000" fill="hold"/>
                                        <p:tgtEl>
                                          <p:spTgt spid="7"/>
                                        </p:tgtEl>
                                        <p:attrNameLst>
                                          <p:attrName>ppt_h</p:attrName>
                                        </p:attrNameLst>
                                      </p:cBhvr>
                                      <p:tavLst>
                                        <p:tav tm="0">
                                          <p:val>
                                            <p:fltVal val="0"/>
                                          </p:val>
                                        </p:tav>
                                        <p:tav tm="100000">
                                          <p:val>
                                            <p:strVal val="#ppt_h"/>
                                          </p:val>
                                        </p:tav>
                                      </p:tavLst>
                                    </p:anim>
                                    <p:animEffect transition="in" filter="fade">
                                      <p:cBhvr>
                                        <p:cTn id="14" dur="8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8000" fill="hold"/>
                                        <p:tgtEl>
                                          <p:spTgt spid="3"/>
                                        </p:tgtEl>
                                        <p:attrNameLst>
                                          <p:attrName>ppt_w</p:attrName>
                                        </p:attrNameLst>
                                      </p:cBhvr>
                                      <p:tavLst>
                                        <p:tav tm="0">
                                          <p:val>
                                            <p:fltVal val="0"/>
                                          </p:val>
                                        </p:tav>
                                        <p:tav tm="100000">
                                          <p:val>
                                            <p:strVal val="#ppt_w"/>
                                          </p:val>
                                        </p:tav>
                                      </p:tavLst>
                                    </p:anim>
                                    <p:anim calcmode="lin" valueType="num">
                                      <p:cBhvr>
                                        <p:cTn id="18" dur="8000" fill="hold"/>
                                        <p:tgtEl>
                                          <p:spTgt spid="3"/>
                                        </p:tgtEl>
                                        <p:attrNameLst>
                                          <p:attrName>ppt_h</p:attrName>
                                        </p:attrNameLst>
                                      </p:cBhvr>
                                      <p:tavLst>
                                        <p:tav tm="0">
                                          <p:val>
                                            <p:fltVal val="0"/>
                                          </p:val>
                                        </p:tav>
                                        <p:tav tm="100000">
                                          <p:val>
                                            <p:strVal val="#ppt_h"/>
                                          </p:val>
                                        </p:tav>
                                      </p:tavLst>
                                    </p:anim>
                                    <p:animEffect transition="in" filter="fade">
                                      <p:cBhvr>
                                        <p:cTn id="19" dur="8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p:nvPr/>
        </p:nvSpPr>
        <p:spPr>
          <a:xfrm>
            <a:off x="977900" y="615950"/>
            <a:ext cx="11049000" cy="830933"/>
          </a:xfrm>
          <a:prstGeom prst="rect">
            <a:avLst/>
          </a:prstGeom>
          <a:ln w="12700">
            <a:miter lim="400000"/>
          </a:ln>
          <a:effectLst>
            <a:outerShdw blurRad="12700" dist="25400" dir="2700000" rotWithShape="0">
              <a:srgbClr val="CBCBCB"/>
            </a:outerShdw>
          </a:effectLst>
          <a:extLst>
            <a:ext uri="{C572A759-6A51-4108-AA02-DFA0A04FC94B}">
              <ma14:wrappingTextBoxFlag xmlns="" xmlns:ma14="http://schemas.microsoft.com/office/mac/drawingml/2011/main" val="1"/>
            </a:ext>
          </a:extLst>
        </p:spPr>
        <p:txBody>
          <a:bodyPr lIns="50800" tIns="50800" rIns="50800" bIns="50800">
            <a:spAutoFit/>
          </a:bodyPr>
          <a:lstStyle>
            <a:lvl1pPr marL="40639" marR="40639" defTabSz="914400">
              <a:lnSpc>
                <a:spcPct val="150000"/>
              </a:lnSpc>
              <a:buClr>
                <a:srgbClr val="000000"/>
              </a:buClr>
              <a:buFont typeface="Arial"/>
              <a:defRPr sz="3600">
                <a:solidFill>
                  <a:srgbClr val="FFFFFF"/>
                </a:solidFill>
                <a:effectLst>
                  <a:outerShdw blurRad="12700" dist="25400" dir="2700000" rotWithShape="0">
                    <a:srgbClr val="CBCBCB"/>
                  </a:outerShdw>
                </a:effectLst>
                <a:uFill>
                  <a:solidFill>
                    <a:srgbClr val="FF2600"/>
                  </a:solidFill>
                </a:uFill>
                <a:latin typeface="Capitals"/>
                <a:ea typeface="Capitals"/>
                <a:cs typeface="Capitals"/>
                <a:sym typeface="Capitals"/>
              </a:defRPr>
            </a:lvl1pPr>
          </a:lstStyle>
          <a:p>
            <a:r>
              <a:rPr b="1" dirty="0">
                <a:solidFill>
                  <a:schemeClr val="bg1"/>
                </a:solidFill>
                <a:effectLst>
                  <a:outerShdw blurRad="38100" dist="38100" dir="2700000" algn="tl">
                    <a:srgbClr val="000000">
                      <a:alpha val="43137"/>
                    </a:srgbClr>
                  </a:outerShdw>
                </a:effectLst>
                <a:latin typeface="Cambria" panose="02040503050406030204" pitchFamily="18" charset="0"/>
                <a:ea typeface="Batang" panose="02030600000101010101" pitchFamily="18" charset="-127"/>
              </a:rPr>
              <a:t>99% of People are already customers</a:t>
            </a:r>
          </a:p>
        </p:txBody>
      </p:sp>
      <p:pic>
        <p:nvPicPr>
          <p:cNvPr id="46" name="beauty_thermalinsulation.jpg"/>
          <p:cNvPicPr>
            <a:picLocks noChangeAspect="1"/>
          </p:cNvPicPr>
          <p:nvPr/>
        </p:nvPicPr>
        <p:blipFill>
          <a:blip r:embed="rId3">
            <a:extLst/>
          </a:blip>
          <a:stretch>
            <a:fillRect/>
          </a:stretch>
        </p:blipFill>
        <p:spPr>
          <a:xfrm>
            <a:off x="746948" y="2324326"/>
            <a:ext cx="11510904" cy="5549901"/>
          </a:xfrm>
          <a:custGeom>
            <a:avLst/>
            <a:gdLst/>
            <a:ahLst/>
            <a:cxnLst>
              <a:cxn ang="0">
                <a:pos x="wd2" y="hd2"/>
              </a:cxn>
              <a:cxn ang="5400000">
                <a:pos x="wd2" y="hd2"/>
              </a:cxn>
              <a:cxn ang="10800000">
                <a:pos x="wd2" y="hd2"/>
              </a:cxn>
              <a:cxn ang="16200000">
                <a:pos x="wd2" y="hd2"/>
              </a:cxn>
            </a:cxnLst>
            <a:rect l="0" t="0" r="r" b="b"/>
            <a:pathLst>
              <a:path w="21600" h="21600" extrusionOk="0">
                <a:moveTo>
                  <a:pt x="1014" y="0"/>
                </a:moveTo>
                <a:lnTo>
                  <a:pt x="748" y="286"/>
                </a:lnTo>
                <a:cubicBezTo>
                  <a:pt x="412" y="648"/>
                  <a:pt x="306" y="859"/>
                  <a:pt x="175" y="1426"/>
                </a:cubicBezTo>
                <a:cubicBezTo>
                  <a:pt x="117" y="1676"/>
                  <a:pt x="54" y="1944"/>
                  <a:pt x="35" y="2020"/>
                </a:cubicBezTo>
                <a:cubicBezTo>
                  <a:pt x="14" y="2102"/>
                  <a:pt x="0" y="6187"/>
                  <a:pt x="0" y="11880"/>
                </a:cubicBezTo>
                <a:lnTo>
                  <a:pt x="0" y="21600"/>
                </a:lnTo>
                <a:lnTo>
                  <a:pt x="10800" y="21600"/>
                </a:lnTo>
                <a:lnTo>
                  <a:pt x="21600" y="21600"/>
                </a:lnTo>
                <a:lnTo>
                  <a:pt x="21600" y="11880"/>
                </a:lnTo>
                <a:cubicBezTo>
                  <a:pt x="21600" y="5985"/>
                  <a:pt x="21585" y="2105"/>
                  <a:pt x="21564" y="2020"/>
                </a:cubicBezTo>
                <a:cubicBezTo>
                  <a:pt x="21544" y="1944"/>
                  <a:pt x="21487" y="1705"/>
                  <a:pt x="21438" y="1491"/>
                </a:cubicBezTo>
                <a:cubicBezTo>
                  <a:pt x="21325" y="994"/>
                  <a:pt x="21121" y="569"/>
                  <a:pt x="20881" y="335"/>
                </a:cubicBezTo>
                <a:cubicBezTo>
                  <a:pt x="20778" y="234"/>
                  <a:pt x="20663" y="117"/>
                  <a:pt x="20626" y="76"/>
                </a:cubicBezTo>
                <a:cubicBezTo>
                  <a:pt x="20585" y="30"/>
                  <a:pt x="16601" y="0"/>
                  <a:pt x="10279" y="0"/>
                </a:cubicBezTo>
                <a:lnTo>
                  <a:pt x="1014" y="0"/>
                </a:lnTo>
                <a:close/>
              </a:path>
            </a:pathLst>
          </a:custGeom>
          <a:ln w="12700">
            <a:miter lim="400000"/>
          </a:ln>
          <a:effectLst>
            <a:outerShdw blurRad="12700" dist="25400" dir="2700000" rotWithShape="0">
              <a:srgbClr val="CBCBCB"/>
            </a:outerShdw>
            <a:reflection stA="50000" endPos="40000" dir="5400000" sy="-100000" algn="bl" rotWithShape="0"/>
          </a:effectLst>
        </p:spPr>
      </p:pic>
      <p:sp>
        <p:nvSpPr>
          <p:cNvPr id="4" name="Rectangle 3"/>
          <p:cNvSpPr/>
          <p:nvPr/>
        </p:nvSpPr>
        <p:spPr>
          <a:xfrm>
            <a:off x="342900" y="348420"/>
            <a:ext cx="12259917" cy="9062280"/>
          </a:xfrm>
          <a:prstGeom prst="rect">
            <a:avLst/>
          </a:prstGeom>
          <a:noFill/>
          <a:ln w="57150">
            <a:solidFill>
              <a:schemeClr val="bg1">
                <a:lumMod val="95000"/>
                <a:lumOff val="5000"/>
              </a:schemeClr>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0733375-B4AA-4723-8DB8-C49187AC6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3069" y="9874622"/>
            <a:ext cx="2843561" cy="14522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flip dir="l"/>
      </p:transition>
    </mc:Choice>
    <mc:Fallback xmlns="">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nvSpPr>
        <p:spPr>
          <a:xfrm>
            <a:off x="8718550" y="5802319"/>
            <a:ext cx="1079500" cy="1003301"/>
          </a:xfrm>
          <a:custGeom>
            <a:avLst/>
            <a:gdLst/>
            <a:ahLst/>
            <a:cxnLst>
              <a:cxn ang="0">
                <a:pos x="wd2" y="hd2"/>
              </a:cxn>
              <a:cxn ang="5400000">
                <a:pos x="wd2" y="hd2"/>
              </a:cxn>
              <a:cxn ang="10800000">
                <a:pos x="wd2" y="hd2"/>
              </a:cxn>
              <a:cxn ang="16200000">
                <a:pos x="wd2" y="hd2"/>
              </a:cxn>
            </a:cxnLst>
            <a:rect l="0" t="0" r="r" b="b"/>
            <a:pathLst>
              <a:path w="21600" h="21600" extrusionOk="0">
                <a:moveTo>
                  <a:pt x="6988" y="0"/>
                </a:moveTo>
                <a:lnTo>
                  <a:pt x="14612" y="0"/>
                </a:lnTo>
                <a:lnTo>
                  <a:pt x="14612" y="6699"/>
                </a:lnTo>
                <a:lnTo>
                  <a:pt x="21600" y="6699"/>
                </a:lnTo>
                <a:lnTo>
                  <a:pt x="21600" y="14901"/>
                </a:lnTo>
                <a:lnTo>
                  <a:pt x="14612" y="14901"/>
                </a:lnTo>
                <a:lnTo>
                  <a:pt x="14612" y="21600"/>
                </a:lnTo>
                <a:lnTo>
                  <a:pt x="6988" y="21600"/>
                </a:lnTo>
                <a:lnTo>
                  <a:pt x="6988" y="14901"/>
                </a:lnTo>
                <a:lnTo>
                  <a:pt x="0" y="14901"/>
                </a:lnTo>
                <a:lnTo>
                  <a:pt x="0" y="6699"/>
                </a:lnTo>
                <a:lnTo>
                  <a:pt x="6988" y="6699"/>
                </a:lnTo>
                <a:lnTo>
                  <a:pt x="6988" y="0"/>
                </a:lnTo>
                <a:close/>
              </a:path>
            </a:pathLst>
          </a:custGeom>
          <a:solidFill>
            <a:srgbClr val="97CA30"/>
          </a:solidFill>
          <a:ln w="114300">
            <a:solidFill>
              <a:srgbClr val="000000"/>
            </a:solidFill>
            <a:miter lim="400000"/>
          </a:ln>
        </p:spPr>
        <p:txBody>
          <a:bodyPr lIns="50800" tIns="50800" rIns="50800" bIns="50800" anchor="ctr"/>
          <a:lstStyle/>
          <a:p>
            <a:pPr marL="40639" marR="40639" algn="l" defTabSz="914400">
              <a:defRPr sz="2400">
                <a:uFill>
                  <a:solidFill>
                    <a:srgbClr val="000000"/>
                  </a:solidFill>
                </a:uFill>
                <a:latin typeface="Arial"/>
                <a:ea typeface="Arial"/>
                <a:cs typeface="Arial"/>
                <a:sym typeface="Arial"/>
              </a:defRPr>
            </a:pPr>
            <a:endParaRPr/>
          </a:p>
        </p:txBody>
      </p:sp>
      <p:sp>
        <p:nvSpPr>
          <p:cNvPr id="51" name="Shape 51"/>
          <p:cNvSpPr/>
          <p:nvPr/>
        </p:nvSpPr>
        <p:spPr>
          <a:xfrm>
            <a:off x="2338174" y="269881"/>
            <a:ext cx="8139326" cy="1579920"/>
          </a:xfrm>
          <a:prstGeom prst="rect">
            <a:avLst/>
          </a:prstGeom>
          <a:ln w="12700">
            <a:miter lim="400000"/>
          </a:ln>
          <a:effectLst>
            <a:outerShdw blurRad="12700" dist="25400" dir="2700000" rotWithShape="0">
              <a:srgbClr val="CBCBCB"/>
            </a:outerShdw>
          </a:effectLst>
          <a:extLst>
            <a:ext uri="{C572A759-6A51-4108-AA02-DFA0A04FC94B}">
              <ma14:wrappingTextBoxFlag xmlns="" xmlns:ma14="http://schemas.microsoft.com/office/mac/drawingml/2011/main" val="1"/>
            </a:ext>
          </a:extLst>
        </p:spPr>
        <p:txBody>
          <a:bodyPr wrap="square" lIns="50800" tIns="50800" rIns="50800" bIns="50800">
            <a:spAutoFit/>
          </a:bodyPr>
          <a:lstStyle>
            <a:lvl1pPr marL="40639" marR="40639" defTabSz="914400">
              <a:lnSpc>
                <a:spcPct val="150000"/>
              </a:lnSpc>
              <a:buClr>
                <a:srgbClr val="000000"/>
              </a:buClr>
              <a:buFont typeface="Arial"/>
              <a:defRPr sz="2600">
                <a:solidFill>
                  <a:srgbClr val="97CA30"/>
                </a:solidFill>
                <a:effectLst>
                  <a:outerShdw blurRad="12700" dist="25400" dir="2700000" rotWithShape="0">
                    <a:srgbClr val="CBCBCB"/>
                  </a:outerShdw>
                </a:effectLst>
                <a:uFill>
                  <a:solidFill>
                    <a:srgbClr val="FF2600"/>
                  </a:solidFill>
                </a:uFill>
                <a:latin typeface="Capitals"/>
                <a:ea typeface="Capitals"/>
                <a:cs typeface="Capitals"/>
                <a:sym typeface="Capitals"/>
              </a:defRPr>
            </a:lvl1pPr>
          </a:lstStyle>
          <a:p>
            <a:r>
              <a:rPr sz="3200" b="1" dirty="0">
                <a:solidFill>
                  <a:schemeClr val="bg1"/>
                </a:solidFill>
                <a:effectLst>
                  <a:outerShdw blurRad="38100" dist="38100" dir="2700000" algn="tl">
                    <a:srgbClr val="000000">
                      <a:alpha val="43137"/>
                    </a:srgbClr>
                  </a:outerShdw>
                </a:effectLst>
              </a:rPr>
              <a:t>A Team You Can Count On: Owens Corning &amp; </a:t>
            </a:r>
            <a:r>
              <a:rPr lang="en-US" sz="3200" b="1" dirty="0">
                <a:solidFill>
                  <a:schemeClr val="bg1"/>
                </a:solidFill>
                <a:effectLst>
                  <a:outerShdw blurRad="38100" dist="38100" dir="2700000" algn="tl">
                    <a:srgbClr val="000000">
                      <a:alpha val="43137"/>
                    </a:srgbClr>
                  </a:outerShdw>
                </a:effectLst>
              </a:rPr>
              <a:t>YOUR COMPANY</a:t>
            </a:r>
            <a:endParaRPr sz="3200" b="1" dirty="0">
              <a:solidFill>
                <a:schemeClr val="bg1"/>
              </a:solidFill>
              <a:effectLst>
                <a:outerShdw blurRad="38100" dist="38100" dir="2700000" algn="tl">
                  <a:srgbClr val="000000">
                    <a:alpha val="43137"/>
                  </a:srgbClr>
                </a:outerShdw>
              </a:effectLst>
            </a:endParaRPr>
          </a:p>
        </p:txBody>
      </p:sp>
      <p:pic>
        <p:nvPicPr>
          <p:cNvPr id="52" name="droppedImage-15.pdf"/>
          <p:cNvPicPr>
            <a:picLocks noChangeAspect="1"/>
          </p:cNvPicPr>
          <p:nvPr/>
        </p:nvPicPr>
        <p:blipFill>
          <a:blip r:embed="rId3">
            <a:extLst/>
          </a:blip>
          <a:stretch>
            <a:fillRect/>
          </a:stretch>
        </p:blipFill>
        <p:spPr>
          <a:xfrm>
            <a:off x="571500" y="2076478"/>
            <a:ext cx="4508500" cy="6305521"/>
          </a:xfrm>
          <a:prstGeom prst="rect">
            <a:avLst/>
          </a:prstGeom>
          <a:ln w="12700">
            <a:miter lim="400000"/>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8030" y="7212741"/>
            <a:ext cx="6099939" cy="1836666"/>
          </a:xfrm>
          <a:prstGeom prst="rect">
            <a:avLst/>
          </a:prstGeom>
        </p:spPr>
      </p:pic>
      <p:sp>
        <p:nvSpPr>
          <p:cNvPr id="11" name="Rectangle 10"/>
          <p:cNvSpPr/>
          <p:nvPr/>
        </p:nvSpPr>
        <p:spPr>
          <a:xfrm>
            <a:off x="342900" y="348420"/>
            <a:ext cx="12259917" cy="9062280"/>
          </a:xfrm>
          <a:prstGeom prst="rect">
            <a:avLst/>
          </a:prstGeom>
          <a:noFill/>
          <a:ln w="57150">
            <a:solidFill>
              <a:schemeClr val="bg1">
                <a:lumMod val="95000"/>
                <a:lumOff val="5000"/>
              </a:schemeClr>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1AC8D4-84E7-4566-9D1D-2116241D18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4335" y="3056525"/>
            <a:ext cx="4690882" cy="2395733"/>
          </a:xfrm>
          <a:prstGeom prst="rect">
            <a:avLst/>
          </a:prstGeom>
        </p:spPr>
      </p:pic>
    </p:spTree>
    <p:extLst>
      <p:ext uri="{BB962C8B-B14F-4D97-AF65-F5344CB8AC3E}">
        <p14:creationId xmlns:p14="http://schemas.microsoft.com/office/powerpoint/2010/main" val="2669056031"/>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52"/>
                                        </p:tgtEl>
                                        <p:attrNameLst>
                                          <p:attrName>style.visibility</p:attrName>
                                        </p:attrNameLst>
                                      </p:cBhvr>
                                      <p:to>
                                        <p:strVal val="visible"/>
                                      </p:to>
                                    </p:set>
                                    <p:anim calcmode="lin" valueType="num">
                                      <p:cBhvr>
                                        <p:cTn id="12" dur="500" fill="hold"/>
                                        <p:tgtEl>
                                          <p:spTgt spid="52"/>
                                        </p:tgtEl>
                                        <p:attrNameLst>
                                          <p:attrName>ppt_x</p:attrName>
                                        </p:attrNameLst>
                                      </p:cBhvr>
                                      <p:tavLst>
                                        <p:tav tm="0">
                                          <p:val>
                                            <p:strVal val="0-#ppt_w/2"/>
                                          </p:val>
                                        </p:tav>
                                        <p:tav tm="100000">
                                          <p:val>
                                            <p:strVal val="#ppt_x"/>
                                          </p:val>
                                        </p:tav>
                                      </p:tavLst>
                                    </p:anim>
                                    <p:anim calcmode="lin" valueType="num">
                                      <p:cBhvr>
                                        <p:cTn id="13"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advAuto="0"/>
      <p:bldP spid="52" grpId="0" animBg="1" advAuto="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e0705b627b44364e33fb5e040229934c321c649"/>
</p:tagLst>
</file>

<file path=ppt/theme/_rels/theme2.xml.rels><?xml version="1.0" encoding="UTF-8" standalone="yes"?>
<Relationships xmlns="http://schemas.openxmlformats.org/package/2006/relationships"><Relationship Id="rId1" Type="http://schemas.openxmlformats.org/officeDocument/2006/relationships/image" Target="../media/image5.tif"/></Relationships>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TM04033917[[fn=Berlin]]</Template>
  <TotalTime>21873</TotalTime>
  <Words>1652</Words>
  <Application>Microsoft Office PowerPoint</Application>
  <PresentationFormat>Custom</PresentationFormat>
  <Paragraphs>210</Paragraphs>
  <Slides>31</Slides>
  <Notes>22</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Batang</vt:lpstr>
      <vt:lpstr>Arial</vt:lpstr>
      <vt:lpstr>Cambria</vt:lpstr>
      <vt:lpstr>Capitals</vt:lpstr>
      <vt:lpstr>Gill Sans</vt:lpstr>
      <vt:lpstr>Helvetica</vt:lpstr>
      <vt:lpstr>Lucida Grande</vt:lpstr>
      <vt:lpstr>Marker Felt</vt:lpstr>
      <vt:lpstr>Rockwell Extra Bold</vt:lpstr>
      <vt:lpstr>Times</vt:lpstr>
      <vt:lpstr>Times New Roman</vt:lpstr>
      <vt:lpstr>Trebuchet MS</vt:lpstr>
      <vt:lpstr>Berlin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dc:creator>
  <cp:lastModifiedBy>William Patrick Riley</cp:lastModifiedBy>
  <cp:revision>266</cp:revision>
  <dcterms:modified xsi:type="dcterms:W3CDTF">2018-03-01T06:35:21Z</dcterms:modified>
</cp:coreProperties>
</file>